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256" r:id="rId3"/>
    <p:sldId id="827" r:id="rId4"/>
    <p:sldId id="1448943063" r:id="rId5"/>
    <p:sldId id="1448943032" r:id="rId6"/>
    <p:sldId id="724" r:id="rId7"/>
    <p:sldId id="909" r:id="rId8"/>
    <p:sldId id="1448943022" r:id="rId9"/>
    <p:sldId id="1448943046" r:id="rId10"/>
    <p:sldId id="1448943038" r:id="rId11"/>
    <p:sldId id="802" r:id="rId12"/>
    <p:sldId id="828" r:id="rId13"/>
    <p:sldId id="1448943040" r:id="rId14"/>
    <p:sldId id="144894305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704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orient="horz" pos="164" userDrawn="1">
          <p15:clr>
            <a:srgbClr val="A4A3A4"/>
          </p15:clr>
        </p15:guide>
        <p15:guide id="5" orient="horz" pos="4247" userDrawn="1">
          <p15:clr>
            <a:srgbClr val="A4A3A4"/>
          </p15:clr>
        </p15:guide>
        <p15:guide id="6" orient="horz" pos="709" userDrawn="1">
          <p15:clr>
            <a:srgbClr val="A4A3A4"/>
          </p15:clr>
        </p15:guide>
        <p15:guide id="7" orient="horz" pos="2795" userDrawn="1">
          <p15:clr>
            <a:srgbClr val="A4A3A4"/>
          </p15:clr>
        </p15:guide>
        <p15:guide id="8" orient="horz" pos="2750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748" userDrawn="1">
          <p15:clr>
            <a:srgbClr val="A4A3A4"/>
          </p15:clr>
        </p15:guide>
        <p15:guide id="11" pos="5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8F3E0F-474B-2E29-BA9F-2110FEBFB087}" name="Vandenabeele Joost" initials="VJ" userId="2560fb91f093723a" providerId="Windows Live"/>
  <p188:author id="{49A97C31-34B8-D03B-289F-D30DBAC31AAA}" name="VANDENABEELE Joost" initials="VJ" userId="VANDENABEELE Joost" providerId="None"/>
  <p188:author id="{6DF46037-1A80-B913-941F-021F4A2C04F9}" name="VERBESSELT Jan" initials="VJ" userId="S::jan.verbesselt@belspo.be::4ea6a9ab-725d-4f86-ba3d-e06d117207d5" providerId="AD"/>
  <p188:author id="{84E4F3FC-1793-FDC5-2B4C-5DF579D99332}" name="ROTTIERS Pieter" initials="RP" userId="S::pieter.rottiers@belspo.be::d3e91f2e-bf54-4073-8ffb-e6506a73b55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DENABEELE Joost" initials="VJ" lastIdx="2" clrIdx="0">
    <p:extLst>
      <p:ext uri="{19B8F6BF-5375-455C-9EA6-DF929625EA0E}">
        <p15:presenceInfo xmlns:p15="http://schemas.microsoft.com/office/powerpoint/2012/main" userId="S::joost.vandenabeele@belspo.be::1be4b21e-4735-4663-8f1e-4185cbfef9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B050"/>
    <a:srgbClr val="008A7C"/>
    <a:srgbClr val="3399FF"/>
    <a:srgbClr val="006195"/>
    <a:srgbClr val="CCCC00"/>
    <a:srgbClr val="66CCFF"/>
    <a:srgbClr val="66FF33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73366" autoAdjust="0"/>
  </p:normalViewPr>
  <p:slideViewPr>
    <p:cSldViewPr showGuides="1">
      <p:cViewPr varScale="1">
        <p:scale>
          <a:sx n="46" d="100"/>
          <a:sy n="46" d="100"/>
        </p:scale>
        <p:origin x="1804" y="24"/>
      </p:cViewPr>
      <p:guideLst>
        <p:guide orient="horz" pos="2160"/>
        <p:guide orient="horz" pos="2704"/>
        <p:guide orient="horz" pos="572"/>
        <p:guide orient="horz" pos="164"/>
        <p:guide orient="horz" pos="4247"/>
        <p:guide orient="horz" pos="709"/>
        <p:guide orient="horz" pos="2795"/>
        <p:guide orient="horz" pos="2750"/>
        <p:guide pos="2880"/>
        <p:guide pos="748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3" d="100"/>
          <a:sy n="123" d="100"/>
        </p:scale>
        <p:origin x="-110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Dataset1!$B$1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Dataset1!$A$2:$A$13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Dataset1!$B$2:$B$13</c:f>
              <c:numCache>
                <c:formatCode>General</c:formatCode>
                <c:ptCount val="12"/>
                <c:pt idx="0">
                  <c:v>1162</c:v>
                </c:pt>
                <c:pt idx="1">
                  <c:v>1126</c:v>
                </c:pt>
                <c:pt idx="2">
                  <c:v>1025</c:v>
                </c:pt>
                <c:pt idx="3">
                  <c:v>995</c:v>
                </c:pt>
                <c:pt idx="4">
                  <c:v>1151</c:v>
                </c:pt>
                <c:pt idx="5">
                  <c:v>1016</c:v>
                </c:pt>
                <c:pt idx="6">
                  <c:v>1075</c:v>
                </c:pt>
                <c:pt idx="7">
                  <c:v>1304</c:v>
                </c:pt>
                <c:pt idx="8">
                  <c:v>1804</c:v>
                </c:pt>
                <c:pt idx="9">
                  <c:v>2255</c:v>
                </c:pt>
                <c:pt idx="10">
                  <c:v>2258</c:v>
                </c:pt>
                <c:pt idx="11">
                  <c:v>1836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DC-4355-B48C-DB7A5EEC2F60}"/>
            </c:ext>
          </c:extLst>
        </c:ser>
        <c:ser>
          <c:idx val="1"/>
          <c:order val="1"/>
          <c:tx>
            <c:strRef>
              <c:f>Dataset1!$C$1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Dataset1!$A$2:$A$13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Dataset1!$C$2:$C$13</c:f>
              <c:numCache>
                <c:formatCode>General</c:formatCode>
                <c:ptCount val="12"/>
                <c:pt idx="0">
                  <c:v>2323</c:v>
                </c:pt>
                <c:pt idx="1">
                  <c:v>3157</c:v>
                </c:pt>
                <c:pt idx="2">
                  <c:v>3231</c:v>
                </c:pt>
                <c:pt idx="3">
                  <c:v>3217</c:v>
                </c:pt>
                <c:pt idx="4">
                  <c:v>2922</c:v>
                </c:pt>
                <c:pt idx="5">
                  <c:v>2763</c:v>
                </c:pt>
                <c:pt idx="6">
                  <c:v>1787</c:v>
                </c:pt>
                <c:pt idx="7">
                  <c:v>2168</c:v>
                </c:pt>
                <c:pt idx="8">
                  <c:v>2948</c:v>
                </c:pt>
                <c:pt idx="9">
                  <c:v>3286</c:v>
                </c:pt>
                <c:pt idx="10">
                  <c:v>3968</c:v>
                </c:pt>
                <c:pt idx="11">
                  <c:v>3403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DC-4355-B48C-DB7A5EEC2F60}"/>
            </c:ext>
          </c:extLst>
        </c:ser>
        <c:ser>
          <c:idx val="2"/>
          <c:order val="2"/>
          <c:tx>
            <c:strRef>
              <c:f>Dataset1!$D$1</c:f>
              <c:strCache>
                <c:ptCount val="1"/>
                <c:pt idx="0">
                  <c:v>2021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cat>
            <c:strRef>
              <c:f>Dataset1!$A$2:$A$13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Dataset1!$D$2:$D$13</c:f>
              <c:numCache>
                <c:formatCode>General</c:formatCode>
                <c:ptCount val="12"/>
                <c:pt idx="0">
                  <c:v>6143</c:v>
                </c:pt>
                <c:pt idx="1">
                  <c:v>5577</c:v>
                </c:pt>
                <c:pt idx="2">
                  <c:v>5699</c:v>
                </c:pt>
                <c:pt idx="3">
                  <c:v>4213</c:v>
                </c:pt>
                <c:pt idx="4">
                  <c:v>4511</c:v>
                </c:pt>
                <c:pt idx="5">
                  <c:v>3814</c:v>
                </c:pt>
                <c:pt idx="6">
                  <c:v>3251</c:v>
                </c:pt>
                <c:pt idx="7">
                  <c:v>2577</c:v>
                </c:pt>
                <c:pt idx="8">
                  <c:v>2665</c:v>
                </c:pt>
                <c:pt idx="9">
                  <c:v>3559</c:v>
                </c:pt>
                <c:pt idx="10">
                  <c:v>4240</c:v>
                </c:pt>
                <c:pt idx="11">
                  <c:v>3809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DC-4355-B48C-DB7A5EEC2F60}"/>
            </c:ext>
          </c:extLst>
        </c:ser>
        <c:ser>
          <c:idx val="3"/>
          <c:order val="3"/>
          <c:tx>
            <c:strRef>
              <c:f>Dataset1!$E$1</c:f>
              <c:strCache>
                <c:ptCount val="1"/>
                <c:pt idx="0">
                  <c:v>2022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Dataset1!$A$2:$A$13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Dataset1!$E$2:$E$13</c:f>
              <c:numCache>
                <c:formatCode>General</c:formatCode>
                <c:ptCount val="12"/>
                <c:pt idx="0">
                  <c:v>4027</c:v>
                </c:pt>
                <c:pt idx="1">
                  <c:v>4378</c:v>
                </c:pt>
                <c:pt idx="2">
                  <c:v>5066</c:v>
                </c:pt>
                <c:pt idx="3">
                  <c:v>3612</c:v>
                </c:pt>
                <c:pt idx="4">
                  <c:v>4612</c:v>
                </c:pt>
                <c:pt idx="5">
                  <c:v>4146</c:v>
                </c:pt>
                <c:pt idx="6">
                  <c:v>3146</c:v>
                </c:pt>
                <c:pt idx="7">
                  <c:v>3993</c:v>
                </c:pt>
                <c:pt idx="8">
                  <c:v>4756</c:v>
                </c:pt>
                <c:pt idx="9">
                  <c:v>5261</c:v>
                </c:pt>
                <c:pt idx="10">
                  <c:v>5521</c:v>
                </c:pt>
                <c:pt idx="11">
                  <c:v>4660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DC-4355-B48C-DB7A5EEC2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867176"/>
        <c:axId val="322867504"/>
      </c:lineChart>
      <c:catAx>
        <c:axId val="32286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867504"/>
        <c:crosses val="autoZero"/>
        <c:auto val="1"/>
        <c:lblAlgn val="ctr"/>
        <c:lblOffset val="100"/>
        <c:noMultiLvlLbl val="0"/>
      </c:catAx>
      <c:valAx>
        <c:axId val="32286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867176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2400" b="1" i="1" dirty="0" err="1">
                <a:solidFill>
                  <a:srgbClr val="00B050"/>
                </a:solidFill>
              </a:rPr>
              <a:t>Programme</a:t>
            </a:r>
            <a:r>
              <a:rPr lang="nl-BE" sz="2400" b="1" i="1" baseline="0" dirty="0">
                <a:solidFill>
                  <a:srgbClr val="00B050"/>
                </a:solidFill>
              </a:rPr>
              <a:t> </a:t>
            </a:r>
            <a:r>
              <a:rPr lang="nl-BE" sz="2400" b="1" i="1" baseline="0" dirty="0" err="1">
                <a:solidFill>
                  <a:srgbClr val="00B050"/>
                </a:solidFill>
              </a:rPr>
              <a:t>themes</a:t>
            </a:r>
            <a:endParaRPr lang="nl-BE" sz="2400" b="1" i="1" dirty="0">
              <a:solidFill>
                <a:srgbClr val="00B05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Number of projects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Blad1!$A$22:$L$22</c:f>
              <c:strCache>
                <c:ptCount val="12"/>
                <c:pt idx="0">
                  <c:v>Water (incl. snow and ice)</c:v>
                </c:pt>
                <c:pt idx="1">
                  <c:v>Ecosystems and habitats</c:v>
                </c:pt>
                <c:pt idx="2">
                  <c:v>Urban</c:v>
                </c:pt>
                <c:pt idx="3">
                  <c:v>Agriculture &amp; Horticulture</c:v>
                </c:pt>
                <c:pt idx="4">
                  <c:v>Soil</c:v>
                </c:pt>
                <c:pt idx="5">
                  <c:v>Security and risk management</c:v>
                </c:pt>
                <c:pt idx="6">
                  <c:v>Forest</c:v>
                </c:pt>
                <c:pt idx="7">
                  <c:v>Coastal areas</c:v>
                </c:pt>
                <c:pt idx="8">
                  <c:v>Land cover and climate change</c:v>
                </c:pt>
                <c:pt idx="9">
                  <c:v>Methodology project</c:v>
                </c:pt>
                <c:pt idx="10">
                  <c:v>Global monitoring of vegetation</c:v>
                </c:pt>
                <c:pt idx="11">
                  <c:v>Epidemiology and humanitarian aid</c:v>
                </c:pt>
              </c:strCache>
            </c:strRef>
          </c:cat>
          <c:val>
            <c:numRef>
              <c:f>Blad1!$A$23:$L$23</c:f>
              <c:numCache>
                <c:formatCode>General</c:formatCode>
                <c:ptCount val="12"/>
                <c:pt idx="0">
                  <c:v>13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B-4102-9723-409A65F0840A}"/>
            </c:ext>
          </c:extLst>
        </c:ser>
        <c:ser>
          <c:idx val="2"/>
          <c:order val="1"/>
          <c:tx>
            <c:v>Application projects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Blad1!$A$22:$L$22</c:f>
              <c:strCache>
                <c:ptCount val="12"/>
                <c:pt idx="0">
                  <c:v>Water (incl. snow and ice)</c:v>
                </c:pt>
                <c:pt idx="1">
                  <c:v>Ecosystems and habitats</c:v>
                </c:pt>
                <c:pt idx="2">
                  <c:v>Urban</c:v>
                </c:pt>
                <c:pt idx="3">
                  <c:v>Agriculture &amp; Horticulture</c:v>
                </c:pt>
                <c:pt idx="4">
                  <c:v>Soil</c:v>
                </c:pt>
                <c:pt idx="5">
                  <c:v>Security and risk management</c:v>
                </c:pt>
                <c:pt idx="6">
                  <c:v>Forest</c:v>
                </c:pt>
                <c:pt idx="7">
                  <c:v>Coastal areas</c:v>
                </c:pt>
                <c:pt idx="8">
                  <c:v>Land cover and climate change</c:v>
                </c:pt>
                <c:pt idx="9">
                  <c:v>Methodology project</c:v>
                </c:pt>
                <c:pt idx="10">
                  <c:v>Global monitoring of vegetation</c:v>
                </c:pt>
                <c:pt idx="11">
                  <c:v>Epidemiology and humanitarian aid</c:v>
                </c:pt>
              </c:strCache>
            </c:strRef>
          </c:cat>
          <c:val>
            <c:numRef>
              <c:f>Blad1!$A$24:$L$24</c:f>
              <c:numCache>
                <c:formatCode>General</c:formatCode>
                <c:ptCount val="12"/>
                <c:pt idx="0">
                  <c:v>1</c:v>
                </c:pt>
                <c:pt idx="2">
                  <c:v>2</c:v>
                </c:pt>
                <c:pt idx="3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B-4102-9723-409A65F08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696463"/>
        <c:axId val="333698543"/>
      </c:barChart>
      <c:catAx>
        <c:axId val="333696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698543"/>
        <c:crosses val="autoZero"/>
        <c:auto val="1"/>
        <c:lblAlgn val="ctr"/>
        <c:lblOffset val="100"/>
        <c:noMultiLvlLbl val="0"/>
      </c:catAx>
      <c:valAx>
        <c:axId val="333698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696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7EAE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558B3-CC53-4EEA-8FCB-71B4AC9ACE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C3D45CC-12F5-4C62-8534-0FA389EBBA4E}">
      <dgm:prSet phldrT="[Tekst]" custT="1"/>
      <dgm:spPr>
        <a:solidFill>
          <a:srgbClr val="92D050"/>
        </a:solidFill>
      </dgm:spPr>
      <dgm:t>
        <a:bodyPr/>
        <a:lstStyle/>
        <a:p>
          <a:r>
            <a:rPr lang="en-US" sz="2600" b="1" dirty="0" err="1"/>
            <a:t>Programme</a:t>
          </a:r>
          <a:r>
            <a:rPr lang="en-US" sz="2600" b="1" dirty="0"/>
            <a:t> management</a:t>
          </a:r>
          <a:endParaRPr lang="nl-BE" sz="2600" dirty="0"/>
        </a:p>
      </dgm:t>
    </dgm:pt>
    <dgm:pt modelId="{1575FB9B-3AF6-487A-9A43-C15723E950F4}" type="parTrans" cxnId="{45D39D90-4067-4409-B427-EE10BF125AB4}">
      <dgm:prSet/>
      <dgm:spPr/>
      <dgm:t>
        <a:bodyPr/>
        <a:lstStyle/>
        <a:p>
          <a:endParaRPr lang="nl-BE"/>
        </a:p>
      </dgm:t>
    </dgm:pt>
    <dgm:pt modelId="{8685EAC7-B0AF-474F-8E5A-656F554538FF}" type="sibTrans" cxnId="{45D39D90-4067-4409-B427-EE10BF125AB4}">
      <dgm:prSet/>
      <dgm:spPr/>
      <dgm:t>
        <a:bodyPr/>
        <a:lstStyle/>
        <a:p>
          <a:endParaRPr lang="nl-BE"/>
        </a:p>
      </dgm:t>
    </dgm:pt>
    <dgm:pt modelId="{B05F2CCD-C010-4A99-BD2F-DE2074BE9618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Well-structured – well managed</a:t>
          </a:r>
          <a:endParaRPr lang="nl-BE" sz="2000" dirty="0"/>
        </a:p>
      </dgm:t>
    </dgm:pt>
    <dgm:pt modelId="{A416B4BB-72F0-48EA-9E1D-DE8C281B899E}" type="parTrans" cxnId="{6878C0DB-6651-4336-8891-432901658551}">
      <dgm:prSet/>
      <dgm:spPr/>
      <dgm:t>
        <a:bodyPr/>
        <a:lstStyle/>
        <a:p>
          <a:endParaRPr lang="nl-BE"/>
        </a:p>
      </dgm:t>
    </dgm:pt>
    <dgm:pt modelId="{2B3C8A7C-A1D6-4ECF-B5DB-485C3DD0566C}" type="sibTrans" cxnId="{6878C0DB-6651-4336-8891-432901658551}">
      <dgm:prSet/>
      <dgm:spPr/>
      <dgm:t>
        <a:bodyPr/>
        <a:lstStyle/>
        <a:p>
          <a:endParaRPr lang="nl-BE"/>
        </a:p>
      </dgm:t>
    </dgm:pt>
    <dgm:pt modelId="{8D07309C-F59C-46F3-B51D-8DDB75DFC46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Minor administrative burden</a:t>
          </a:r>
          <a:endParaRPr lang="nl-BE" sz="2000" dirty="0"/>
        </a:p>
      </dgm:t>
    </dgm:pt>
    <dgm:pt modelId="{85A66FD3-7475-45BD-AC7F-9F3E2DEC9891}" type="parTrans" cxnId="{25F963B0-17F8-4FE6-978F-99762C6C2241}">
      <dgm:prSet/>
      <dgm:spPr/>
      <dgm:t>
        <a:bodyPr/>
        <a:lstStyle/>
        <a:p>
          <a:endParaRPr lang="nl-BE"/>
        </a:p>
      </dgm:t>
    </dgm:pt>
    <dgm:pt modelId="{C1D588F9-871F-4D71-99FA-698FA6381355}" type="sibTrans" cxnId="{25F963B0-17F8-4FE6-978F-99762C6C2241}">
      <dgm:prSet/>
      <dgm:spPr/>
      <dgm:t>
        <a:bodyPr/>
        <a:lstStyle/>
        <a:p>
          <a:endParaRPr lang="nl-BE"/>
        </a:p>
      </dgm:t>
    </dgm:pt>
    <dgm:pt modelId="{0CB00B78-F0B9-4EA5-97C4-238D0736C9F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Diversity of calls</a:t>
          </a:r>
          <a:endParaRPr lang="nl-BE" sz="2000" dirty="0"/>
        </a:p>
      </dgm:t>
    </dgm:pt>
    <dgm:pt modelId="{0F110A29-E6ED-4FFF-9528-B57611A3BDD7}" type="parTrans" cxnId="{C033227E-3FD3-4563-B2B0-C247306C1284}">
      <dgm:prSet/>
      <dgm:spPr/>
      <dgm:t>
        <a:bodyPr/>
        <a:lstStyle/>
        <a:p>
          <a:endParaRPr lang="nl-BE"/>
        </a:p>
      </dgm:t>
    </dgm:pt>
    <dgm:pt modelId="{53709AA0-EBF4-4D38-93A9-10E053980773}" type="sibTrans" cxnId="{C033227E-3FD3-4563-B2B0-C247306C1284}">
      <dgm:prSet/>
      <dgm:spPr/>
      <dgm:t>
        <a:bodyPr/>
        <a:lstStyle/>
        <a:p>
          <a:endParaRPr lang="nl-BE"/>
        </a:p>
      </dgm:t>
    </dgm:pt>
    <dgm:pt modelId="{5A257B99-1505-4027-8149-C7701AF0FDB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Evaluation process</a:t>
          </a:r>
          <a:endParaRPr lang="nl-BE" sz="2000" dirty="0"/>
        </a:p>
      </dgm:t>
    </dgm:pt>
    <dgm:pt modelId="{C8AA8073-D1E3-4C81-974D-46F29B7DDE0F}" type="parTrans" cxnId="{449F0523-7ECF-423B-B006-1BA2ACA17D95}">
      <dgm:prSet/>
      <dgm:spPr/>
      <dgm:t>
        <a:bodyPr/>
        <a:lstStyle/>
        <a:p>
          <a:endParaRPr lang="nl-BE"/>
        </a:p>
      </dgm:t>
    </dgm:pt>
    <dgm:pt modelId="{92948EFE-73CB-4D7B-9AAB-243C344B56BE}" type="sibTrans" cxnId="{449F0523-7ECF-423B-B006-1BA2ACA17D95}">
      <dgm:prSet/>
      <dgm:spPr/>
      <dgm:t>
        <a:bodyPr/>
        <a:lstStyle/>
        <a:p>
          <a:endParaRPr lang="nl-BE"/>
        </a:p>
      </dgm:t>
    </dgm:pt>
    <dgm:pt modelId="{776C1C7F-07C6-4B06-A64E-79166D3CC26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Steering Committees</a:t>
          </a:r>
          <a:endParaRPr lang="nl-BE" sz="2000" dirty="0"/>
        </a:p>
      </dgm:t>
    </dgm:pt>
    <dgm:pt modelId="{D89DCCDD-8CF8-453F-A54C-4DDC457A1FA3}" type="parTrans" cxnId="{2F59CF45-359A-496C-83B4-94E1EA819114}">
      <dgm:prSet/>
      <dgm:spPr/>
      <dgm:t>
        <a:bodyPr/>
        <a:lstStyle/>
        <a:p>
          <a:endParaRPr lang="nl-BE"/>
        </a:p>
      </dgm:t>
    </dgm:pt>
    <dgm:pt modelId="{C80406F1-3634-408A-999C-53ACB88F0BD9}" type="sibTrans" cxnId="{2F59CF45-359A-496C-83B4-94E1EA819114}">
      <dgm:prSet/>
      <dgm:spPr/>
      <dgm:t>
        <a:bodyPr/>
        <a:lstStyle/>
        <a:p>
          <a:endParaRPr lang="nl-BE"/>
        </a:p>
      </dgm:t>
    </dgm:pt>
    <dgm:pt modelId="{D0ACA4AE-DF8A-49CE-AED6-1DFADDA368E5}" type="pres">
      <dgm:prSet presAssocID="{B47558B3-CC53-4EEA-8FCB-71B4AC9ACE34}" presName="linear" presStyleCnt="0">
        <dgm:presLayoutVars>
          <dgm:animLvl val="lvl"/>
          <dgm:resizeHandles val="exact"/>
        </dgm:presLayoutVars>
      </dgm:prSet>
      <dgm:spPr/>
    </dgm:pt>
    <dgm:pt modelId="{8EEF8174-270B-4591-B731-06DEC6EC8054}" type="pres">
      <dgm:prSet presAssocID="{1C3D45CC-12F5-4C62-8534-0FA389EBBA4E}" presName="parentText" presStyleLbl="node1" presStyleIdx="0" presStyleCnt="1" custLinFactNeighborX="-1724" custLinFactNeighborY="-1519">
        <dgm:presLayoutVars>
          <dgm:chMax val="0"/>
          <dgm:bulletEnabled val="1"/>
        </dgm:presLayoutVars>
      </dgm:prSet>
      <dgm:spPr/>
    </dgm:pt>
    <dgm:pt modelId="{0266751C-15A6-4A4B-92DF-1CD74309D759}" type="pres">
      <dgm:prSet presAssocID="{1C3D45CC-12F5-4C62-8534-0FA389EBBA4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542A905-EF5B-422D-9255-36E06D523A82}" type="presOf" srcId="{776C1C7F-07C6-4B06-A64E-79166D3CC26A}" destId="{0266751C-15A6-4A4B-92DF-1CD74309D759}" srcOrd="0" destOrd="4" presId="urn:microsoft.com/office/officeart/2005/8/layout/vList2"/>
    <dgm:cxn modelId="{D644FC1C-70CC-4DF3-ABC0-8D31CE0F6562}" type="presOf" srcId="{5A257B99-1505-4027-8149-C7701AF0FDBD}" destId="{0266751C-15A6-4A4B-92DF-1CD74309D759}" srcOrd="0" destOrd="3" presId="urn:microsoft.com/office/officeart/2005/8/layout/vList2"/>
    <dgm:cxn modelId="{449F0523-7ECF-423B-B006-1BA2ACA17D95}" srcId="{1C3D45CC-12F5-4C62-8534-0FA389EBBA4E}" destId="{5A257B99-1505-4027-8149-C7701AF0FDBD}" srcOrd="3" destOrd="0" parTransId="{C8AA8073-D1E3-4C81-974D-46F29B7DDE0F}" sibTransId="{92948EFE-73CB-4D7B-9AAB-243C344B56BE}"/>
    <dgm:cxn modelId="{2F59CF45-359A-496C-83B4-94E1EA819114}" srcId="{1C3D45CC-12F5-4C62-8534-0FA389EBBA4E}" destId="{776C1C7F-07C6-4B06-A64E-79166D3CC26A}" srcOrd="4" destOrd="0" parTransId="{D89DCCDD-8CF8-453F-A54C-4DDC457A1FA3}" sibTransId="{C80406F1-3634-408A-999C-53ACB88F0BD9}"/>
    <dgm:cxn modelId="{38CA2570-A44B-4648-8A6F-F2681A0B5FB1}" type="presOf" srcId="{1C3D45CC-12F5-4C62-8534-0FA389EBBA4E}" destId="{8EEF8174-270B-4591-B731-06DEC6EC8054}" srcOrd="0" destOrd="0" presId="urn:microsoft.com/office/officeart/2005/8/layout/vList2"/>
    <dgm:cxn modelId="{A09A3053-253A-4CF8-83BA-51662324D8BC}" type="presOf" srcId="{B47558B3-CC53-4EEA-8FCB-71B4AC9ACE34}" destId="{D0ACA4AE-DF8A-49CE-AED6-1DFADDA368E5}" srcOrd="0" destOrd="0" presId="urn:microsoft.com/office/officeart/2005/8/layout/vList2"/>
    <dgm:cxn modelId="{C033227E-3FD3-4563-B2B0-C247306C1284}" srcId="{1C3D45CC-12F5-4C62-8534-0FA389EBBA4E}" destId="{0CB00B78-F0B9-4EA5-97C4-238D0736C9FA}" srcOrd="2" destOrd="0" parTransId="{0F110A29-E6ED-4FFF-9528-B57611A3BDD7}" sibTransId="{53709AA0-EBF4-4D38-93A9-10E053980773}"/>
    <dgm:cxn modelId="{45D39D90-4067-4409-B427-EE10BF125AB4}" srcId="{B47558B3-CC53-4EEA-8FCB-71B4AC9ACE34}" destId="{1C3D45CC-12F5-4C62-8534-0FA389EBBA4E}" srcOrd="0" destOrd="0" parTransId="{1575FB9B-3AF6-487A-9A43-C15723E950F4}" sibTransId="{8685EAC7-B0AF-474F-8E5A-656F554538FF}"/>
    <dgm:cxn modelId="{83171594-F6FE-411E-A349-EBA86861B8C1}" type="presOf" srcId="{8D07309C-F59C-46F3-B51D-8DDB75DFC461}" destId="{0266751C-15A6-4A4B-92DF-1CD74309D759}" srcOrd="0" destOrd="1" presId="urn:microsoft.com/office/officeart/2005/8/layout/vList2"/>
    <dgm:cxn modelId="{25F963B0-17F8-4FE6-978F-99762C6C2241}" srcId="{1C3D45CC-12F5-4C62-8534-0FA389EBBA4E}" destId="{8D07309C-F59C-46F3-B51D-8DDB75DFC461}" srcOrd="1" destOrd="0" parTransId="{85A66FD3-7475-45BD-AC7F-9F3E2DEC9891}" sibTransId="{C1D588F9-871F-4D71-99FA-698FA6381355}"/>
    <dgm:cxn modelId="{BA2BF4B4-D92F-49D1-9A7E-567FF85306A5}" type="presOf" srcId="{B05F2CCD-C010-4A99-BD2F-DE2074BE9618}" destId="{0266751C-15A6-4A4B-92DF-1CD74309D759}" srcOrd="0" destOrd="0" presId="urn:microsoft.com/office/officeart/2005/8/layout/vList2"/>
    <dgm:cxn modelId="{6878C0DB-6651-4336-8891-432901658551}" srcId="{1C3D45CC-12F5-4C62-8534-0FA389EBBA4E}" destId="{B05F2CCD-C010-4A99-BD2F-DE2074BE9618}" srcOrd="0" destOrd="0" parTransId="{A416B4BB-72F0-48EA-9E1D-DE8C281B899E}" sibTransId="{2B3C8A7C-A1D6-4ECF-B5DB-485C3DD0566C}"/>
    <dgm:cxn modelId="{EB2DC7F0-D08C-4719-8221-ABC3C5A69312}" type="presOf" srcId="{0CB00B78-F0B9-4EA5-97C4-238D0736C9FA}" destId="{0266751C-15A6-4A4B-92DF-1CD74309D759}" srcOrd="0" destOrd="2" presId="urn:microsoft.com/office/officeart/2005/8/layout/vList2"/>
    <dgm:cxn modelId="{464DCE7E-B823-421D-84BC-5556B7EA772C}" type="presParOf" srcId="{D0ACA4AE-DF8A-49CE-AED6-1DFADDA368E5}" destId="{8EEF8174-270B-4591-B731-06DEC6EC8054}" srcOrd="0" destOrd="0" presId="urn:microsoft.com/office/officeart/2005/8/layout/vList2"/>
    <dgm:cxn modelId="{12AC09C8-984A-4E35-A706-700B5C133DBC}" type="presParOf" srcId="{D0ACA4AE-DF8A-49CE-AED6-1DFADDA368E5}" destId="{0266751C-15A6-4A4B-92DF-1CD74309D75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558B3-CC53-4EEA-8FCB-71B4AC9ACE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C3D45CC-12F5-4C62-8534-0FA389EBBA4E}">
      <dgm:prSet phldrT="[Tekst]" custT="1"/>
      <dgm:spPr>
        <a:solidFill>
          <a:srgbClr val="00B050"/>
        </a:solidFill>
      </dgm:spPr>
      <dgm:t>
        <a:bodyPr/>
        <a:lstStyle/>
        <a:p>
          <a:r>
            <a:rPr lang="en-US" sz="2600" b="1" dirty="0"/>
            <a:t>Community building</a:t>
          </a:r>
          <a:endParaRPr lang="nl-BE" sz="2600" dirty="0"/>
        </a:p>
      </dgm:t>
    </dgm:pt>
    <dgm:pt modelId="{1575FB9B-3AF6-487A-9A43-C15723E950F4}" type="parTrans" cxnId="{45D39D90-4067-4409-B427-EE10BF125AB4}">
      <dgm:prSet/>
      <dgm:spPr/>
      <dgm:t>
        <a:bodyPr/>
        <a:lstStyle/>
        <a:p>
          <a:endParaRPr lang="nl-BE"/>
        </a:p>
      </dgm:t>
    </dgm:pt>
    <dgm:pt modelId="{8685EAC7-B0AF-474F-8E5A-656F554538FF}" type="sibTrans" cxnId="{45D39D90-4067-4409-B427-EE10BF125AB4}">
      <dgm:prSet/>
      <dgm:spPr/>
      <dgm:t>
        <a:bodyPr/>
        <a:lstStyle/>
        <a:p>
          <a:endParaRPr lang="nl-BE"/>
        </a:p>
      </dgm:t>
    </dgm:pt>
    <dgm:pt modelId="{B05F2CCD-C010-4A99-BD2F-DE2074BE9618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BEODAYS</a:t>
          </a:r>
          <a:endParaRPr lang="nl-BE" sz="2000" dirty="0"/>
        </a:p>
      </dgm:t>
    </dgm:pt>
    <dgm:pt modelId="{A416B4BB-72F0-48EA-9E1D-DE8C281B899E}" type="parTrans" cxnId="{6878C0DB-6651-4336-8891-432901658551}">
      <dgm:prSet/>
      <dgm:spPr/>
      <dgm:t>
        <a:bodyPr/>
        <a:lstStyle/>
        <a:p>
          <a:endParaRPr lang="nl-BE"/>
        </a:p>
      </dgm:t>
    </dgm:pt>
    <dgm:pt modelId="{2B3C8A7C-A1D6-4ECF-B5DB-485C3DD0566C}" type="sibTrans" cxnId="{6878C0DB-6651-4336-8891-432901658551}">
      <dgm:prSet/>
      <dgm:spPr/>
      <dgm:t>
        <a:bodyPr/>
        <a:lstStyle/>
        <a:p>
          <a:endParaRPr lang="nl-BE"/>
        </a:p>
      </dgm:t>
    </dgm:pt>
    <dgm:pt modelId="{6DD5E22C-BE6A-41B8-A5E8-762C72F5AB3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Networks</a:t>
          </a:r>
          <a:endParaRPr lang="nl-BE" sz="2000" dirty="0"/>
        </a:p>
      </dgm:t>
    </dgm:pt>
    <dgm:pt modelId="{90168AEA-9CA8-4128-9C83-44F73F13C7BF}" type="parTrans" cxnId="{A8E81009-72AE-400D-B9D4-21C9FF91E645}">
      <dgm:prSet/>
      <dgm:spPr/>
      <dgm:t>
        <a:bodyPr/>
        <a:lstStyle/>
        <a:p>
          <a:endParaRPr lang="nl-BE"/>
        </a:p>
      </dgm:t>
    </dgm:pt>
    <dgm:pt modelId="{EDBD2334-1C1A-4F5E-A758-C4566147B3A4}" type="sibTrans" cxnId="{A8E81009-72AE-400D-B9D4-21C9FF91E645}">
      <dgm:prSet/>
      <dgm:spPr/>
      <dgm:t>
        <a:bodyPr/>
        <a:lstStyle/>
        <a:p>
          <a:endParaRPr lang="nl-BE"/>
        </a:p>
      </dgm:t>
    </dgm:pt>
    <dgm:pt modelId="{21FB29E3-F721-43AD-9E25-DFA44B896F3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International partners</a:t>
          </a:r>
          <a:endParaRPr lang="nl-BE" sz="2000" dirty="0"/>
        </a:p>
      </dgm:t>
    </dgm:pt>
    <dgm:pt modelId="{5F16DC03-85FA-442E-A620-AF52CFE62A06}" type="parTrans" cxnId="{84C24FA2-D1FE-4821-BF6C-29D77633267F}">
      <dgm:prSet/>
      <dgm:spPr/>
      <dgm:t>
        <a:bodyPr/>
        <a:lstStyle/>
        <a:p>
          <a:endParaRPr lang="nl-BE"/>
        </a:p>
      </dgm:t>
    </dgm:pt>
    <dgm:pt modelId="{A40E0455-86C0-48EF-B0F7-C4071F20084F}" type="sibTrans" cxnId="{84C24FA2-D1FE-4821-BF6C-29D77633267F}">
      <dgm:prSet/>
      <dgm:spPr/>
      <dgm:t>
        <a:bodyPr/>
        <a:lstStyle/>
        <a:p>
          <a:endParaRPr lang="nl-BE"/>
        </a:p>
      </dgm:t>
    </dgm:pt>
    <dgm:pt modelId="{D0ACA4AE-DF8A-49CE-AED6-1DFADDA368E5}" type="pres">
      <dgm:prSet presAssocID="{B47558B3-CC53-4EEA-8FCB-71B4AC9ACE34}" presName="linear" presStyleCnt="0">
        <dgm:presLayoutVars>
          <dgm:animLvl val="lvl"/>
          <dgm:resizeHandles val="exact"/>
        </dgm:presLayoutVars>
      </dgm:prSet>
      <dgm:spPr/>
    </dgm:pt>
    <dgm:pt modelId="{8EEF8174-270B-4591-B731-06DEC6EC8054}" type="pres">
      <dgm:prSet presAssocID="{1C3D45CC-12F5-4C62-8534-0FA389EBBA4E}" presName="parentText" presStyleLbl="node1" presStyleIdx="0" presStyleCnt="1" custLinFactNeighborX="276" custLinFactNeighborY="-7136">
        <dgm:presLayoutVars>
          <dgm:chMax val="0"/>
          <dgm:bulletEnabled val="1"/>
        </dgm:presLayoutVars>
      </dgm:prSet>
      <dgm:spPr/>
    </dgm:pt>
    <dgm:pt modelId="{0266751C-15A6-4A4B-92DF-1CD74309D759}" type="pres">
      <dgm:prSet presAssocID="{1C3D45CC-12F5-4C62-8534-0FA389EBBA4E}" presName="childText" presStyleLbl="revTx" presStyleIdx="0" presStyleCnt="1" custScaleY="138074">
        <dgm:presLayoutVars>
          <dgm:bulletEnabled val="1"/>
        </dgm:presLayoutVars>
      </dgm:prSet>
      <dgm:spPr/>
    </dgm:pt>
  </dgm:ptLst>
  <dgm:cxnLst>
    <dgm:cxn modelId="{A8E81009-72AE-400D-B9D4-21C9FF91E645}" srcId="{1C3D45CC-12F5-4C62-8534-0FA389EBBA4E}" destId="{6DD5E22C-BE6A-41B8-A5E8-762C72F5AB39}" srcOrd="1" destOrd="0" parTransId="{90168AEA-9CA8-4128-9C83-44F73F13C7BF}" sibTransId="{EDBD2334-1C1A-4F5E-A758-C4566147B3A4}"/>
    <dgm:cxn modelId="{8C4C7C28-6889-49F7-BC4D-50CC1C9A1DBB}" type="presOf" srcId="{21FB29E3-F721-43AD-9E25-DFA44B896F31}" destId="{0266751C-15A6-4A4B-92DF-1CD74309D759}" srcOrd="0" destOrd="2" presId="urn:microsoft.com/office/officeart/2005/8/layout/vList2"/>
    <dgm:cxn modelId="{6EB6012A-0CFB-4FC0-B794-B7FA6922D45D}" type="presOf" srcId="{6DD5E22C-BE6A-41B8-A5E8-762C72F5AB39}" destId="{0266751C-15A6-4A4B-92DF-1CD74309D759}" srcOrd="0" destOrd="1" presId="urn:microsoft.com/office/officeart/2005/8/layout/vList2"/>
    <dgm:cxn modelId="{38CA2570-A44B-4648-8A6F-F2681A0B5FB1}" type="presOf" srcId="{1C3D45CC-12F5-4C62-8534-0FA389EBBA4E}" destId="{8EEF8174-270B-4591-B731-06DEC6EC8054}" srcOrd="0" destOrd="0" presId="urn:microsoft.com/office/officeart/2005/8/layout/vList2"/>
    <dgm:cxn modelId="{A09A3053-253A-4CF8-83BA-51662324D8BC}" type="presOf" srcId="{B47558B3-CC53-4EEA-8FCB-71B4AC9ACE34}" destId="{D0ACA4AE-DF8A-49CE-AED6-1DFADDA368E5}" srcOrd="0" destOrd="0" presId="urn:microsoft.com/office/officeart/2005/8/layout/vList2"/>
    <dgm:cxn modelId="{45D39D90-4067-4409-B427-EE10BF125AB4}" srcId="{B47558B3-CC53-4EEA-8FCB-71B4AC9ACE34}" destId="{1C3D45CC-12F5-4C62-8534-0FA389EBBA4E}" srcOrd="0" destOrd="0" parTransId="{1575FB9B-3AF6-487A-9A43-C15723E950F4}" sibTransId="{8685EAC7-B0AF-474F-8E5A-656F554538FF}"/>
    <dgm:cxn modelId="{84C24FA2-D1FE-4821-BF6C-29D77633267F}" srcId="{1C3D45CC-12F5-4C62-8534-0FA389EBBA4E}" destId="{21FB29E3-F721-43AD-9E25-DFA44B896F31}" srcOrd="2" destOrd="0" parTransId="{5F16DC03-85FA-442E-A620-AF52CFE62A06}" sibTransId="{A40E0455-86C0-48EF-B0F7-C4071F20084F}"/>
    <dgm:cxn modelId="{BA2BF4B4-D92F-49D1-9A7E-567FF85306A5}" type="presOf" srcId="{B05F2CCD-C010-4A99-BD2F-DE2074BE9618}" destId="{0266751C-15A6-4A4B-92DF-1CD74309D759}" srcOrd="0" destOrd="0" presId="urn:microsoft.com/office/officeart/2005/8/layout/vList2"/>
    <dgm:cxn modelId="{6878C0DB-6651-4336-8891-432901658551}" srcId="{1C3D45CC-12F5-4C62-8534-0FA389EBBA4E}" destId="{B05F2CCD-C010-4A99-BD2F-DE2074BE9618}" srcOrd="0" destOrd="0" parTransId="{A416B4BB-72F0-48EA-9E1D-DE8C281B899E}" sibTransId="{2B3C8A7C-A1D6-4ECF-B5DB-485C3DD0566C}"/>
    <dgm:cxn modelId="{464DCE7E-B823-421D-84BC-5556B7EA772C}" type="presParOf" srcId="{D0ACA4AE-DF8A-49CE-AED6-1DFADDA368E5}" destId="{8EEF8174-270B-4591-B731-06DEC6EC8054}" srcOrd="0" destOrd="0" presId="urn:microsoft.com/office/officeart/2005/8/layout/vList2"/>
    <dgm:cxn modelId="{12AC09C8-984A-4E35-A706-700B5C133DBC}" type="presParOf" srcId="{D0ACA4AE-DF8A-49CE-AED6-1DFADDA368E5}" destId="{0266751C-15A6-4A4B-92DF-1CD74309D75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7558B3-CC53-4EEA-8FCB-71B4AC9ACE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7290A835-193B-49FD-A3D2-0BCD89FC6EFF}">
      <dgm:prSet phldrT="[Tekst]" custT="1"/>
      <dgm:spPr>
        <a:solidFill>
          <a:srgbClr val="66FF33"/>
        </a:solidFill>
      </dgm:spPr>
      <dgm:t>
        <a:bodyPr/>
        <a:lstStyle/>
        <a:p>
          <a:r>
            <a:rPr lang="en-US" sz="2600" b="1" dirty="0"/>
            <a:t>Research</a:t>
          </a:r>
          <a:endParaRPr lang="nl-BE" sz="2600" dirty="0"/>
        </a:p>
      </dgm:t>
    </dgm:pt>
    <dgm:pt modelId="{92D600AE-398B-4FA2-A29C-FC9246ABC083}" type="parTrans" cxnId="{00F58C90-5C37-4A25-AF13-D65B62F3C17B}">
      <dgm:prSet/>
      <dgm:spPr/>
      <dgm:t>
        <a:bodyPr/>
        <a:lstStyle/>
        <a:p>
          <a:endParaRPr lang="nl-BE"/>
        </a:p>
      </dgm:t>
    </dgm:pt>
    <dgm:pt modelId="{93C0C7B6-F5E3-4C04-9DDD-96A4210E47DD}" type="sibTrans" cxnId="{00F58C90-5C37-4A25-AF13-D65B62F3C17B}">
      <dgm:prSet/>
      <dgm:spPr/>
      <dgm:t>
        <a:bodyPr/>
        <a:lstStyle/>
        <a:p>
          <a:endParaRPr lang="nl-BE"/>
        </a:p>
      </dgm:t>
    </dgm:pt>
    <dgm:pt modelId="{50934B3F-341B-46DA-8188-0CE34C823BFD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Open science approach</a:t>
          </a:r>
          <a:endParaRPr lang="nl-BE" sz="2000" dirty="0"/>
        </a:p>
      </dgm:t>
    </dgm:pt>
    <dgm:pt modelId="{868F77DA-129E-43D1-AAE0-C88223F07A41}" type="parTrans" cxnId="{82B1DC4E-CCEF-4668-BBDD-6A599E0D5C28}">
      <dgm:prSet/>
      <dgm:spPr/>
      <dgm:t>
        <a:bodyPr/>
        <a:lstStyle/>
        <a:p>
          <a:endParaRPr lang="nl-BE"/>
        </a:p>
      </dgm:t>
    </dgm:pt>
    <dgm:pt modelId="{087973BB-ABA6-4EFE-AF0E-8761F6D893A3}" type="sibTrans" cxnId="{82B1DC4E-CCEF-4668-BBDD-6A599E0D5C28}">
      <dgm:prSet/>
      <dgm:spPr/>
      <dgm:t>
        <a:bodyPr/>
        <a:lstStyle/>
        <a:p>
          <a:endParaRPr lang="nl-BE"/>
        </a:p>
      </dgm:t>
    </dgm:pt>
    <dgm:pt modelId="{FF056689-3CFB-4530-BCC5-E275C6E2F04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Strong impact</a:t>
          </a:r>
          <a:endParaRPr lang="nl-BE" sz="2000" dirty="0"/>
        </a:p>
      </dgm:t>
    </dgm:pt>
    <dgm:pt modelId="{9DBDC83F-C73F-491F-A964-A54D50436495}" type="parTrans" cxnId="{25D8665E-7C60-4F06-BE3A-4026C6AE42B5}">
      <dgm:prSet/>
      <dgm:spPr/>
      <dgm:t>
        <a:bodyPr/>
        <a:lstStyle/>
        <a:p>
          <a:endParaRPr lang="nl-BE"/>
        </a:p>
      </dgm:t>
    </dgm:pt>
    <dgm:pt modelId="{4792DB88-DA53-4AB5-8C25-E31093405F4C}" type="sibTrans" cxnId="{25D8665E-7C60-4F06-BE3A-4026C6AE42B5}">
      <dgm:prSet/>
      <dgm:spPr/>
      <dgm:t>
        <a:bodyPr/>
        <a:lstStyle/>
        <a:p>
          <a:endParaRPr lang="nl-BE"/>
        </a:p>
      </dgm:t>
    </dgm:pt>
    <dgm:pt modelId="{BF3BFACF-B3A9-469D-99DD-39A8F3535D3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Complementing operational projects</a:t>
          </a:r>
          <a:endParaRPr lang="nl-BE" sz="2000" dirty="0"/>
        </a:p>
      </dgm:t>
    </dgm:pt>
    <dgm:pt modelId="{3AA65818-9C51-48A6-96AF-F9B8EC54BE29}" type="parTrans" cxnId="{5A3243EE-7748-455F-B3DB-DDB68AA292BD}">
      <dgm:prSet/>
      <dgm:spPr/>
      <dgm:t>
        <a:bodyPr/>
        <a:lstStyle/>
        <a:p>
          <a:endParaRPr lang="nl-BE"/>
        </a:p>
      </dgm:t>
    </dgm:pt>
    <dgm:pt modelId="{03688F6E-C4FB-461F-8F11-3CCA3BD68C48}" type="sibTrans" cxnId="{5A3243EE-7748-455F-B3DB-DDB68AA292BD}">
      <dgm:prSet/>
      <dgm:spPr/>
      <dgm:t>
        <a:bodyPr/>
        <a:lstStyle/>
        <a:p>
          <a:endParaRPr lang="nl-BE"/>
        </a:p>
      </dgm:t>
    </dgm:pt>
    <dgm:pt modelId="{83A485A2-C70A-4028-A808-F1A60309941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/>
            <a:t>Catalyst for external projects</a:t>
          </a:r>
          <a:endParaRPr lang="nl-BE" sz="2000"/>
        </a:p>
      </dgm:t>
    </dgm:pt>
    <dgm:pt modelId="{754AAA11-113D-4F24-8D9E-11EE6CA15816}" type="parTrans" cxnId="{2E9C2CAB-F197-4512-843B-E76C12D05AD6}">
      <dgm:prSet/>
      <dgm:spPr/>
      <dgm:t>
        <a:bodyPr/>
        <a:lstStyle/>
        <a:p>
          <a:endParaRPr lang="nl-BE"/>
        </a:p>
      </dgm:t>
    </dgm:pt>
    <dgm:pt modelId="{DE3BD1CE-CD79-41C7-9102-A3B1A17570A9}" type="sibTrans" cxnId="{2E9C2CAB-F197-4512-843B-E76C12D05AD6}">
      <dgm:prSet/>
      <dgm:spPr/>
      <dgm:t>
        <a:bodyPr/>
        <a:lstStyle/>
        <a:p>
          <a:endParaRPr lang="nl-BE"/>
        </a:p>
      </dgm:t>
    </dgm:pt>
    <dgm:pt modelId="{7C64C52C-0CB3-4B9D-A73C-DEBBD669F69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Career booster</a:t>
          </a:r>
          <a:endParaRPr lang="nl-BE" sz="2000" dirty="0"/>
        </a:p>
      </dgm:t>
    </dgm:pt>
    <dgm:pt modelId="{B1E1C99D-4C67-4712-9443-E7EC7F7F146E}" type="parTrans" cxnId="{6080D735-3606-4606-AD53-97CBFF739BC1}">
      <dgm:prSet/>
      <dgm:spPr/>
      <dgm:t>
        <a:bodyPr/>
        <a:lstStyle/>
        <a:p>
          <a:endParaRPr lang="nl-BE"/>
        </a:p>
      </dgm:t>
    </dgm:pt>
    <dgm:pt modelId="{3F853483-CB58-4C59-AACD-6D53F05071C5}" type="sibTrans" cxnId="{6080D735-3606-4606-AD53-97CBFF739BC1}">
      <dgm:prSet/>
      <dgm:spPr/>
      <dgm:t>
        <a:bodyPr/>
        <a:lstStyle/>
        <a:p>
          <a:endParaRPr lang="nl-BE"/>
        </a:p>
      </dgm:t>
    </dgm:pt>
    <dgm:pt modelId="{D0ACA4AE-DF8A-49CE-AED6-1DFADDA368E5}" type="pres">
      <dgm:prSet presAssocID="{B47558B3-CC53-4EEA-8FCB-71B4AC9ACE34}" presName="linear" presStyleCnt="0">
        <dgm:presLayoutVars>
          <dgm:animLvl val="lvl"/>
          <dgm:resizeHandles val="exact"/>
        </dgm:presLayoutVars>
      </dgm:prSet>
      <dgm:spPr/>
    </dgm:pt>
    <dgm:pt modelId="{C890BC1A-29C1-4850-BA53-92B7440D9E9A}" type="pres">
      <dgm:prSet presAssocID="{7290A835-193B-49FD-A3D2-0BCD89FC6EFF}" presName="parentText" presStyleLbl="node1" presStyleIdx="0" presStyleCnt="1" custScaleY="53863" custLinFactNeighborX="1462" custLinFactNeighborY="-13003">
        <dgm:presLayoutVars>
          <dgm:chMax val="0"/>
          <dgm:bulletEnabled val="1"/>
        </dgm:presLayoutVars>
      </dgm:prSet>
      <dgm:spPr/>
    </dgm:pt>
    <dgm:pt modelId="{B2045022-146E-429B-939B-C516B1C3441F}" type="pres">
      <dgm:prSet presAssocID="{7290A835-193B-49FD-A3D2-0BCD89FC6EFF}" presName="childText" presStyleLbl="revTx" presStyleIdx="0" presStyleCnt="1" custLinFactNeighborX="836" custLinFactNeighborY="-1048">
        <dgm:presLayoutVars>
          <dgm:bulletEnabled val="1"/>
        </dgm:presLayoutVars>
      </dgm:prSet>
      <dgm:spPr/>
    </dgm:pt>
  </dgm:ptLst>
  <dgm:cxnLst>
    <dgm:cxn modelId="{6080D735-3606-4606-AD53-97CBFF739BC1}" srcId="{7290A835-193B-49FD-A3D2-0BCD89FC6EFF}" destId="{7C64C52C-0CB3-4B9D-A73C-DEBBD669F69F}" srcOrd="4" destOrd="0" parTransId="{B1E1C99D-4C67-4712-9443-E7EC7F7F146E}" sibTransId="{3F853483-CB58-4C59-AACD-6D53F05071C5}"/>
    <dgm:cxn modelId="{25D8665E-7C60-4F06-BE3A-4026C6AE42B5}" srcId="{7290A835-193B-49FD-A3D2-0BCD89FC6EFF}" destId="{FF056689-3CFB-4530-BCC5-E275C6E2F046}" srcOrd="1" destOrd="0" parTransId="{9DBDC83F-C73F-491F-A964-A54D50436495}" sibTransId="{4792DB88-DA53-4AB5-8C25-E31093405F4C}"/>
    <dgm:cxn modelId="{25D9E760-254C-4340-912C-128F3C03D9E5}" type="presOf" srcId="{BF3BFACF-B3A9-469D-99DD-39A8F3535D30}" destId="{B2045022-146E-429B-939B-C516B1C3441F}" srcOrd="0" destOrd="2" presId="urn:microsoft.com/office/officeart/2005/8/layout/vList2"/>
    <dgm:cxn modelId="{82B1DC4E-CCEF-4668-BBDD-6A599E0D5C28}" srcId="{7290A835-193B-49FD-A3D2-0BCD89FC6EFF}" destId="{50934B3F-341B-46DA-8188-0CE34C823BFD}" srcOrd="0" destOrd="0" parTransId="{868F77DA-129E-43D1-AAE0-C88223F07A41}" sibTransId="{087973BB-ABA6-4EFE-AF0E-8761F6D893A3}"/>
    <dgm:cxn modelId="{A09A3053-253A-4CF8-83BA-51662324D8BC}" type="presOf" srcId="{B47558B3-CC53-4EEA-8FCB-71B4AC9ACE34}" destId="{D0ACA4AE-DF8A-49CE-AED6-1DFADDA368E5}" srcOrd="0" destOrd="0" presId="urn:microsoft.com/office/officeart/2005/8/layout/vList2"/>
    <dgm:cxn modelId="{53D7F084-D81A-4CF8-B9C2-C6AE4FE35E5E}" type="presOf" srcId="{83A485A2-C70A-4028-A808-F1A603099419}" destId="{B2045022-146E-429B-939B-C516B1C3441F}" srcOrd="0" destOrd="3" presId="urn:microsoft.com/office/officeart/2005/8/layout/vList2"/>
    <dgm:cxn modelId="{00F58C90-5C37-4A25-AF13-D65B62F3C17B}" srcId="{B47558B3-CC53-4EEA-8FCB-71B4AC9ACE34}" destId="{7290A835-193B-49FD-A3D2-0BCD89FC6EFF}" srcOrd="0" destOrd="0" parTransId="{92D600AE-398B-4FA2-A29C-FC9246ABC083}" sibTransId="{93C0C7B6-F5E3-4C04-9DDD-96A4210E47DD}"/>
    <dgm:cxn modelId="{AB92029D-C728-499D-8F92-23F1B87A578A}" type="presOf" srcId="{7290A835-193B-49FD-A3D2-0BCD89FC6EFF}" destId="{C890BC1A-29C1-4850-BA53-92B7440D9E9A}" srcOrd="0" destOrd="0" presId="urn:microsoft.com/office/officeart/2005/8/layout/vList2"/>
    <dgm:cxn modelId="{A10BF2A3-1AF8-4867-8346-7548902CD108}" type="presOf" srcId="{FF056689-3CFB-4530-BCC5-E275C6E2F046}" destId="{B2045022-146E-429B-939B-C516B1C3441F}" srcOrd="0" destOrd="1" presId="urn:microsoft.com/office/officeart/2005/8/layout/vList2"/>
    <dgm:cxn modelId="{2E9C2CAB-F197-4512-843B-E76C12D05AD6}" srcId="{7290A835-193B-49FD-A3D2-0BCD89FC6EFF}" destId="{83A485A2-C70A-4028-A808-F1A603099419}" srcOrd="3" destOrd="0" parTransId="{754AAA11-113D-4F24-8D9E-11EE6CA15816}" sibTransId="{DE3BD1CE-CD79-41C7-9102-A3B1A17570A9}"/>
    <dgm:cxn modelId="{FDEF20B3-CC09-47C9-9E86-F42BA89D7066}" type="presOf" srcId="{7C64C52C-0CB3-4B9D-A73C-DEBBD669F69F}" destId="{B2045022-146E-429B-939B-C516B1C3441F}" srcOrd="0" destOrd="4" presId="urn:microsoft.com/office/officeart/2005/8/layout/vList2"/>
    <dgm:cxn modelId="{3DCA2DE5-48CB-4C9C-B942-AE94BFA72C56}" type="presOf" srcId="{50934B3F-341B-46DA-8188-0CE34C823BFD}" destId="{B2045022-146E-429B-939B-C516B1C3441F}" srcOrd="0" destOrd="0" presId="urn:microsoft.com/office/officeart/2005/8/layout/vList2"/>
    <dgm:cxn modelId="{5A3243EE-7748-455F-B3DB-DDB68AA292BD}" srcId="{7290A835-193B-49FD-A3D2-0BCD89FC6EFF}" destId="{BF3BFACF-B3A9-469D-99DD-39A8F3535D30}" srcOrd="2" destOrd="0" parTransId="{3AA65818-9C51-48A6-96AF-F9B8EC54BE29}" sibTransId="{03688F6E-C4FB-461F-8F11-3CCA3BD68C48}"/>
    <dgm:cxn modelId="{BC6225DA-021A-4515-A92B-F83CF9042DD5}" type="presParOf" srcId="{D0ACA4AE-DF8A-49CE-AED6-1DFADDA368E5}" destId="{C890BC1A-29C1-4850-BA53-92B7440D9E9A}" srcOrd="0" destOrd="0" presId="urn:microsoft.com/office/officeart/2005/8/layout/vList2"/>
    <dgm:cxn modelId="{E299968D-8D70-4FFB-A26B-4B6E91B6335E}" type="presParOf" srcId="{D0ACA4AE-DF8A-49CE-AED6-1DFADDA368E5}" destId="{B2045022-146E-429B-939B-C516B1C3441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3C102C-F5A7-4909-A7AD-06F9E0D45BC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0B92A67-7875-4900-A116-37AA6E559F32}">
      <dgm:prSet phldrT="[Tekst]" custT="1"/>
      <dgm:spPr>
        <a:solidFill>
          <a:srgbClr val="00B050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Focus on high quality research</a:t>
          </a:r>
          <a:endParaRPr lang="nl-BE" sz="19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>
            <a:buFont typeface="Symbol" panose="05050102010706020507" pitchFamily="18" charset="2"/>
            <a:buChar char=""/>
          </a:pPr>
          <a:r>
            <a: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Keep variety of project types</a:t>
          </a:r>
          <a:endParaRPr lang="nl-BE" sz="19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>
            <a:buFont typeface="Symbol" panose="05050102010706020507" pitchFamily="18" charset="2"/>
            <a:buChar char=""/>
          </a:pPr>
          <a:r>
            <a: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Keep international character of projects</a:t>
          </a:r>
        </a:p>
        <a:p>
          <a:pPr>
            <a:buFont typeface="Symbol" panose="05050102010706020507" pitchFamily="18" charset="2"/>
            <a:buChar char=""/>
          </a:pPr>
          <a:r>
            <a: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Foster new talent</a:t>
          </a:r>
          <a:endParaRPr lang="nl-BE" sz="1900" dirty="0"/>
        </a:p>
      </dgm:t>
    </dgm:pt>
    <dgm:pt modelId="{9B2BEF4A-50C3-43EE-BC34-3C16BDC617C4}" type="parTrans" cxnId="{98D6627C-3D08-43D4-B4DA-4A6E95D47EAD}">
      <dgm:prSet/>
      <dgm:spPr/>
      <dgm:t>
        <a:bodyPr/>
        <a:lstStyle/>
        <a:p>
          <a:endParaRPr lang="nl-BE"/>
        </a:p>
      </dgm:t>
    </dgm:pt>
    <dgm:pt modelId="{C860D8F4-C5B4-455B-A11C-621AD16F1F6F}" type="sibTrans" cxnId="{98D6627C-3D08-43D4-B4DA-4A6E95D47EAD}">
      <dgm:prSet/>
      <dgm:spPr/>
      <dgm:t>
        <a:bodyPr/>
        <a:lstStyle/>
        <a:p>
          <a:endParaRPr lang="nl-BE"/>
        </a:p>
      </dgm:t>
    </dgm:pt>
    <dgm:pt modelId="{0192A9BC-486A-40BA-AD9E-4D9BA8B8FCE8}">
      <dgm:prSet phldrT="[Tekst]" custT="1"/>
      <dgm:spPr>
        <a:solidFill>
          <a:srgbClr val="002060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7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Connect </a:t>
          </a:r>
          <a:r>
            <a:rPr lang="en-US" sz="1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fundamental research with societal needs</a:t>
          </a:r>
          <a:endParaRPr lang="nl-BE" sz="17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>
            <a:buFont typeface="Symbol" panose="05050102010706020507" pitchFamily="18" charset="2"/>
            <a:buChar char=""/>
          </a:pPr>
          <a:r>
            <a:rPr lang="en-US" sz="1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Connect projects and groups</a:t>
          </a:r>
          <a:endParaRPr lang="nl-BE" sz="17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>
            <a:buFont typeface="Symbol" panose="05050102010706020507" pitchFamily="18" charset="2"/>
            <a:buChar char=""/>
          </a:pPr>
          <a:r>
            <a:rPr lang="en-US" sz="1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Connect research and policy makers and industry</a:t>
          </a:r>
        </a:p>
        <a:p>
          <a:pPr>
            <a:buFont typeface="Symbol" panose="05050102010706020507" pitchFamily="18" charset="2"/>
            <a:buChar char=""/>
          </a:pPr>
          <a:r>
            <a:rPr lang="en-US" sz="1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Connect STEREO with ESA and EU </a:t>
          </a:r>
        </a:p>
      </dgm:t>
    </dgm:pt>
    <dgm:pt modelId="{DE7FB147-8D3A-4919-B87C-3D802EBE7C6A}" type="parTrans" cxnId="{247369BD-883D-4B2F-A496-775FDF765EF6}">
      <dgm:prSet/>
      <dgm:spPr/>
      <dgm:t>
        <a:bodyPr/>
        <a:lstStyle/>
        <a:p>
          <a:endParaRPr lang="nl-BE"/>
        </a:p>
      </dgm:t>
    </dgm:pt>
    <dgm:pt modelId="{D88D8503-1AE9-4EBC-8E46-D71EF24FBEEF}" type="sibTrans" cxnId="{247369BD-883D-4B2F-A496-775FDF765EF6}">
      <dgm:prSet/>
      <dgm:spPr/>
      <dgm:t>
        <a:bodyPr/>
        <a:lstStyle/>
        <a:p>
          <a:endParaRPr lang="nl-BE"/>
        </a:p>
      </dgm:t>
    </dgm:pt>
    <dgm:pt modelId="{86E5341F-2DF7-4832-9D5E-ECCA7B29B2A9}">
      <dgm:prSet phldrT="[Teks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Share datasets and tools</a:t>
          </a:r>
          <a:endParaRPr lang="nl-BE" sz="20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>
            <a:buFont typeface="Symbol" panose="05050102010706020507" pitchFamily="18" charset="2"/>
            <a:buChar char=""/>
          </a:pPr>
          <a:r>
            <a: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EO = satellite + airborne + in-situ</a:t>
          </a:r>
          <a:endParaRPr lang="nl-BE" sz="2000" dirty="0"/>
        </a:p>
      </dgm:t>
    </dgm:pt>
    <dgm:pt modelId="{6B77FEA0-772C-4352-B4BE-36736C64DCCD}" type="parTrans" cxnId="{3C2F2FCE-71BC-4B76-ACE9-A9DE8F956ADA}">
      <dgm:prSet/>
      <dgm:spPr/>
      <dgm:t>
        <a:bodyPr/>
        <a:lstStyle/>
        <a:p>
          <a:endParaRPr lang="nl-BE"/>
        </a:p>
      </dgm:t>
    </dgm:pt>
    <dgm:pt modelId="{9E50925D-D583-49ED-B097-2029CA9DADD0}" type="sibTrans" cxnId="{3C2F2FCE-71BC-4B76-ACE9-A9DE8F956ADA}">
      <dgm:prSet/>
      <dgm:spPr/>
      <dgm:t>
        <a:bodyPr/>
        <a:lstStyle/>
        <a:p>
          <a:endParaRPr lang="nl-BE"/>
        </a:p>
      </dgm:t>
    </dgm:pt>
    <dgm:pt modelId="{70A703B5-58FC-4A34-8A88-1C9C06F01B4C}" type="pres">
      <dgm:prSet presAssocID="{6F3C102C-F5A7-4909-A7AD-06F9E0D45BC7}" presName="linearFlow" presStyleCnt="0">
        <dgm:presLayoutVars>
          <dgm:dir/>
          <dgm:resizeHandles val="exact"/>
        </dgm:presLayoutVars>
      </dgm:prSet>
      <dgm:spPr/>
    </dgm:pt>
    <dgm:pt modelId="{1943A59C-943C-4427-A18E-98A8EADA81DB}" type="pres">
      <dgm:prSet presAssocID="{C0B92A67-7875-4900-A116-37AA6E559F32}" presName="composite" presStyleCnt="0"/>
      <dgm:spPr/>
    </dgm:pt>
    <dgm:pt modelId="{92EDE950-A563-4B1B-A115-B0DF3100F68D}" type="pres">
      <dgm:prSet presAssocID="{C0B92A67-7875-4900-A116-37AA6E559F32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DCD4C26-9EC2-4F5D-86E4-4D8E32915B08}" type="pres">
      <dgm:prSet presAssocID="{C0B92A67-7875-4900-A116-37AA6E559F32}" presName="txShp" presStyleLbl="node1" presStyleIdx="0" presStyleCnt="3">
        <dgm:presLayoutVars>
          <dgm:bulletEnabled val="1"/>
        </dgm:presLayoutVars>
      </dgm:prSet>
      <dgm:spPr/>
    </dgm:pt>
    <dgm:pt modelId="{D456BC57-2EAF-469D-8493-112F68DF30D3}" type="pres">
      <dgm:prSet presAssocID="{C860D8F4-C5B4-455B-A11C-621AD16F1F6F}" presName="spacing" presStyleCnt="0"/>
      <dgm:spPr/>
    </dgm:pt>
    <dgm:pt modelId="{9750B39D-E72A-44A9-9871-B275C3F75591}" type="pres">
      <dgm:prSet presAssocID="{0192A9BC-486A-40BA-AD9E-4D9BA8B8FCE8}" presName="composite" presStyleCnt="0"/>
      <dgm:spPr/>
    </dgm:pt>
    <dgm:pt modelId="{7138337D-41F1-4D99-9C27-F36202D4C078}" type="pres">
      <dgm:prSet presAssocID="{0192A9BC-486A-40BA-AD9E-4D9BA8B8FCE8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7EC54EB0-FFC9-42EF-8405-DA8112B67AA6}" type="pres">
      <dgm:prSet presAssocID="{0192A9BC-486A-40BA-AD9E-4D9BA8B8FCE8}" presName="txShp" presStyleLbl="node1" presStyleIdx="1" presStyleCnt="3">
        <dgm:presLayoutVars>
          <dgm:bulletEnabled val="1"/>
        </dgm:presLayoutVars>
      </dgm:prSet>
      <dgm:spPr/>
    </dgm:pt>
    <dgm:pt modelId="{9E4ED884-C702-4960-AA78-7C494C9C7445}" type="pres">
      <dgm:prSet presAssocID="{D88D8503-1AE9-4EBC-8E46-D71EF24FBEEF}" presName="spacing" presStyleCnt="0"/>
      <dgm:spPr/>
    </dgm:pt>
    <dgm:pt modelId="{F3EE7310-8A4B-485D-96AF-4FB1A2F5EA61}" type="pres">
      <dgm:prSet presAssocID="{86E5341F-2DF7-4832-9D5E-ECCA7B29B2A9}" presName="composite" presStyleCnt="0"/>
      <dgm:spPr/>
    </dgm:pt>
    <dgm:pt modelId="{5687EA46-5735-449E-B0BC-33CEEA9D1151}" type="pres">
      <dgm:prSet presAssocID="{86E5341F-2DF7-4832-9D5E-ECCA7B29B2A9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C59200BC-EA66-45D3-BEC8-914171C800BF}" type="pres">
      <dgm:prSet presAssocID="{86E5341F-2DF7-4832-9D5E-ECCA7B29B2A9}" presName="txShp" presStyleLbl="node1" presStyleIdx="2" presStyleCnt="3">
        <dgm:presLayoutVars>
          <dgm:bulletEnabled val="1"/>
        </dgm:presLayoutVars>
      </dgm:prSet>
      <dgm:spPr/>
    </dgm:pt>
  </dgm:ptLst>
  <dgm:cxnLst>
    <dgm:cxn modelId="{7652F617-1001-400C-9E87-C0EB735AD689}" type="presOf" srcId="{86E5341F-2DF7-4832-9D5E-ECCA7B29B2A9}" destId="{C59200BC-EA66-45D3-BEC8-914171C800BF}" srcOrd="0" destOrd="0" presId="urn:microsoft.com/office/officeart/2005/8/layout/vList3"/>
    <dgm:cxn modelId="{4DDA8932-11B5-425A-9173-7CB0CA7B67F0}" type="presOf" srcId="{0192A9BC-486A-40BA-AD9E-4D9BA8B8FCE8}" destId="{7EC54EB0-FFC9-42EF-8405-DA8112B67AA6}" srcOrd="0" destOrd="0" presId="urn:microsoft.com/office/officeart/2005/8/layout/vList3"/>
    <dgm:cxn modelId="{98D6627C-3D08-43D4-B4DA-4A6E95D47EAD}" srcId="{6F3C102C-F5A7-4909-A7AD-06F9E0D45BC7}" destId="{C0B92A67-7875-4900-A116-37AA6E559F32}" srcOrd="0" destOrd="0" parTransId="{9B2BEF4A-50C3-43EE-BC34-3C16BDC617C4}" sibTransId="{C860D8F4-C5B4-455B-A11C-621AD16F1F6F}"/>
    <dgm:cxn modelId="{D28D65BA-63DA-40AE-8A1C-E2A8295E297C}" type="presOf" srcId="{6F3C102C-F5A7-4909-A7AD-06F9E0D45BC7}" destId="{70A703B5-58FC-4A34-8A88-1C9C06F01B4C}" srcOrd="0" destOrd="0" presId="urn:microsoft.com/office/officeart/2005/8/layout/vList3"/>
    <dgm:cxn modelId="{247369BD-883D-4B2F-A496-775FDF765EF6}" srcId="{6F3C102C-F5A7-4909-A7AD-06F9E0D45BC7}" destId="{0192A9BC-486A-40BA-AD9E-4D9BA8B8FCE8}" srcOrd="1" destOrd="0" parTransId="{DE7FB147-8D3A-4919-B87C-3D802EBE7C6A}" sibTransId="{D88D8503-1AE9-4EBC-8E46-D71EF24FBEEF}"/>
    <dgm:cxn modelId="{51DB4FC9-AFEC-4E42-B7C3-2A1787D3CA34}" type="presOf" srcId="{C0B92A67-7875-4900-A116-37AA6E559F32}" destId="{5DCD4C26-9EC2-4F5D-86E4-4D8E32915B08}" srcOrd="0" destOrd="0" presId="urn:microsoft.com/office/officeart/2005/8/layout/vList3"/>
    <dgm:cxn modelId="{3C2F2FCE-71BC-4B76-ACE9-A9DE8F956ADA}" srcId="{6F3C102C-F5A7-4909-A7AD-06F9E0D45BC7}" destId="{86E5341F-2DF7-4832-9D5E-ECCA7B29B2A9}" srcOrd="2" destOrd="0" parTransId="{6B77FEA0-772C-4352-B4BE-36736C64DCCD}" sibTransId="{9E50925D-D583-49ED-B097-2029CA9DADD0}"/>
    <dgm:cxn modelId="{E7DD42C1-D44F-45F2-AFA3-79D852684858}" type="presParOf" srcId="{70A703B5-58FC-4A34-8A88-1C9C06F01B4C}" destId="{1943A59C-943C-4427-A18E-98A8EADA81DB}" srcOrd="0" destOrd="0" presId="urn:microsoft.com/office/officeart/2005/8/layout/vList3"/>
    <dgm:cxn modelId="{6121B008-D437-46BD-8F31-44F478CD0405}" type="presParOf" srcId="{1943A59C-943C-4427-A18E-98A8EADA81DB}" destId="{92EDE950-A563-4B1B-A115-B0DF3100F68D}" srcOrd="0" destOrd="0" presId="urn:microsoft.com/office/officeart/2005/8/layout/vList3"/>
    <dgm:cxn modelId="{F11ADAE2-73DF-4BBF-8590-794E11252423}" type="presParOf" srcId="{1943A59C-943C-4427-A18E-98A8EADA81DB}" destId="{5DCD4C26-9EC2-4F5D-86E4-4D8E32915B08}" srcOrd="1" destOrd="0" presId="urn:microsoft.com/office/officeart/2005/8/layout/vList3"/>
    <dgm:cxn modelId="{7CDF4F35-C522-4B33-A100-4F8875B95CFF}" type="presParOf" srcId="{70A703B5-58FC-4A34-8A88-1C9C06F01B4C}" destId="{D456BC57-2EAF-469D-8493-112F68DF30D3}" srcOrd="1" destOrd="0" presId="urn:microsoft.com/office/officeart/2005/8/layout/vList3"/>
    <dgm:cxn modelId="{E941218E-812E-4975-9635-3C14ADC2CDA3}" type="presParOf" srcId="{70A703B5-58FC-4A34-8A88-1C9C06F01B4C}" destId="{9750B39D-E72A-44A9-9871-B275C3F75591}" srcOrd="2" destOrd="0" presId="urn:microsoft.com/office/officeart/2005/8/layout/vList3"/>
    <dgm:cxn modelId="{9E2167E2-29C9-4157-83F3-4E4748A51AEC}" type="presParOf" srcId="{9750B39D-E72A-44A9-9871-B275C3F75591}" destId="{7138337D-41F1-4D99-9C27-F36202D4C078}" srcOrd="0" destOrd="0" presId="urn:microsoft.com/office/officeart/2005/8/layout/vList3"/>
    <dgm:cxn modelId="{5B951857-FD54-4C8D-8DED-51122F46E6A9}" type="presParOf" srcId="{9750B39D-E72A-44A9-9871-B275C3F75591}" destId="{7EC54EB0-FFC9-42EF-8405-DA8112B67AA6}" srcOrd="1" destOrd="0" presId="urn:microsoft.com/office/officeart/2005/8/layout/vList3"/>
    <dgm:cxn modelId="{23BCDCF9-5BC7-4628-BBE2-64117AEB6B42}" type="presParOf" srcId="{70A703B5-58FC-4A34-8A88-1C9C06F01B4C}" destId="{9E4ED884-C702-4960-AA78-7C494C9C7445}" srcOrd="3" destOrd="0" presId="urn:microsoft.com/office/officeart/2005/8/layout/vList3"/>
    <dgm:cxn modelId="{AAAB6B6C-B122-4F1A-8F43-23B1EABF0CC7}" type="presParOf" srcId="{70A703B5-58FC-4A34-8A88-1C9C06F01B4C}" destId="{F3EE7310-8A4B-485D-96AF-4FB1A2F5EA61}" srcOrd="4" destOrd="0" presId="urn:microsoft.com/office/officeart/2005/8/layout/vList3"/>
    <dgm:cxn modelId="{C818E5EB-53E1-4A97-89C6-CFD8DF5CC30F}" type="presParOf" srcId="{F3EE7310-8A4B-485D-96AF-4FB1A2F5EA61}" destId="{5687EA46-5735-449E-B0BC-33CEEA9D1151}" srcOrd="0" destOrd="0" presId="urn:microsoft.com/office/officeart/2005/8/layout/vList3"/>
    <dgm:cxn modelId="{41D9C1A6-87BF-48A6-87A7-C9B031520904}" type="presParOf" srcId="{F3EE7310-8A4B-485D-96AF-4FB1A2F5EA61}" destId="{C59200BC-EA66-45D3-BEC8-914171C800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F8174-270B-4591-B731-06DEC6EC8054}">
      <dsp:nvSpPr>
        <dsp:cNvPr id="0" name=""/>
        <dsp:cNvSpPr/>
      </dsp:nvSpPr>
      <dsp:spPr>
        <a:xfrm>
          <a:off x="0" y="0"/>
          <a:ext cx="4176638" cy="60344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Programme</a:t>
          </a:r>
          <a:r>
            <a:rPr lang="en-US" sz="2600" b="1" kern="1200" dirty="0"/>
            <a:t> management</a:t>
          </a:r>
          <a:endParaRPr lang="nl-BE" sz="2600" kern="1200" dirty="0"/>
        </a:p>
      </dsp:txBody>
      <dsp:txXfrm>
        <a:off x="29458" y="29458"/>
        <a:ext cx="4117722" cy="544529"/>
      </dsp:txXfrm>
    </dsp:sp>
    <dsp:sp modelId="{0266751C-15A6-4A4B-92DF-1CD74309D759}">
      <dsp:nvSpPr>
        <dsp:cNvPr id="0" name=""/>
        <dsp:cNvSpPr/>
      </dsp:nvSpPr>
      <dsp:spPr>
        <a:xfrm>
          <a:off x="0" y="605438"/>
          <a:ext cx="4176638" cy="162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0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Well-structured – well managed</a:t>
          </a:r>
          <a:endParaRPr lang="nl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Minor administrative burden</a:t>
          </a:r>
          <a:endParaRPr lang="nl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Diversity of calls</a:t>
          </a:r>
          <a:endParaRPr lang="nl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Evaluation process</a:t>
          </a:r>
          <a:endParaRPr lang="nl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Steering Committees</a:t>
          </a:r>
          <a:endParaRPr lang="nl-BE" sz="2000" kern="1200" dirty="0"/>
        </a:p>
      </dsp:txBody>
      <dsp:txXfrm>
        <a:off x="0" y="605438"/>
        <a:ext cx="4176638" cy="1621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F8174-270B-4591-B731-06DEC6EC8054}">
      <dsp:nvSpPr>
        <dsp:cNvPr id="0" name=""/>
        <dsp:cNvSpPr/>
      </dsp:nvSpPr>
      <dsp:spPr>
        <a:xfrm>
          <a:off x="0" y="0"/>
          <a:ext cx="4176638" cy="60403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Community building</a:t>
          </a:r>
          <a:endParaRPr lang="nl-BE" sz="2600" kern="1200" dirty="0"/>
        </a:p>
      </dsp:txBody>
      <dsp:txXfrm>
        <a:off x="29487" y="29487"/>
        <a:ext cx="4117664" cy="545061"/>
      </dsp:txXfrm>
    </dsp:sp>
    <dsp:sp modelId="{0266751C-15A6-4A4B-92DF-1CD74309D759}">
      <dsp:nvSpPr>
        <dsp:cNvPr id="0" name=""/>
        <dsp:cNvSpPr/>
      </dsp:nvSpPr>
      <dsp:spPr>
        <a:xfrm>
          <a:off x="0" y="604655"/>
          <a:ext cx="4176638" cy="1338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0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BEODAYS</a:t>
          </a:r>
          <a:endParaRPr lang="nl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Networks</a:t>
          </a:r>
          <a:endParaRPr lang="nl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International partners</a:t>
          </a:r>
          <a:endParaRPr lang="nl-BE" sz="2000" kern="1200" dirty="0"/>
        </a:p>
      </dsp:txBody>
      <dsp:txXfrm>
        <a:off x="0" y="604655"/>
        <a:ext cx="4176638" cy="1338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0BC1A-29C1-4850-BA53-92B7440D9E9A}">
      <dsp:nvSpPr>
        <dsp:cNvPr id="0" name=""/>
        <dsp:cNvSpPr/>
      </dsp:nvSpPr>
      <dsp:spPr>
        <a:xfrm>
          <a:off x="0" y="0"/>
          <a:ext cx="4176638" cy="655404"/>
        </a:xfrm>
        <a:prstGeom prst="roundRect">
          <a:avLst/>
        </a:prstGeom>
        <a:solidFill>
          <a:srgbClr val="66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Research</a:t>
          </a:r>
          <a:endParaRPr lang="nl-BE" sz="2600" kern="1200" dirty="0"/>
        </a:p>
      </dsp:txBody>
      <dsp:txXfrm>
        <a:off x="31994" y="31994"/>
        <a:ext cx="4112650" cy="591416"/>
      </dsp:txXfrm>
    </dsp:sp>
    <dsp:sp modelId="{B2045022-146E-429B-939B-C516B1C3441F}">
      <dsp:nvSpPr>
        <dsp:cNvPr id="0" name=""/>
        <dsp:cNvSpPr/>
      </dsp:nvSpPr>
      <dsp:spPr>
        <a:xfrm>
          <a:off x="0" y="686675"/>
          <a:ext cx="4176638" cy="1984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0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Open science approach</a:t>
          </a:r>
          <a:endParaRPr lang="nl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Strong impact</a:t>
          </a:r>
          <a:endParaRPr lang="nl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Complementing operational projects</a:t>
          </a:r>
          <a:endParaRPr lang="nl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/>
            <a:t>Catalyst for external projects</a:t>
          </a:r>
          <a:endParaRPr lang="nl-BE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Career booster</a:t>
          </a:r>
          <a:endParaRPr lang="nl-BE" sz="2000" kern="1200" dirty="0"/>
        </a:p>
      </dsp:txBody>
      <dsp:txXfrm>
        <a:off x="0" y="686675"/>
        <a:ext cx="4176638" cy="1984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D4C26-9EC2-4F5D-86E4-4D8E32915B08}">
      <dsp:nvSpPr>
        <dsp:cNvPr id="0" name=""/>
        <dsp:cNvSpPr/>
      </dsp:nvSpPr>
      <dsp:spPr>
        <a:xfrm rot="10800000">
          <a:off x="1785363" y="1781"/>
          <a:ext cx="5698353" cy="1400257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75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9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Focus on high quality research</a:t>
          </a:r>
          <a:endParaRPr lang="nl-BE" sz="19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9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Keep variety of project types</a:t>
          </a:r>
          <a:endParaRPr lang="nl-BE" sz="19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9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Keep international character of projects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9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Foster new talent</a:t>
          </a:r>
          <a:endParaRPr lang="nl-BE" sz="1900" kern="1200" dirty="0"/>
        </a:p>
      </dsp:txBody>
      <dsp:txXfrm rot="10800000">
        <a:off x="2135427" y="1781"/>
        <a:ext cx="5348289" cy="1400257"/>
      </dsp:txXfrm>
    </dsp:sp>
    <dsp:sp modelId="{92EDE950-A563-4B1B-A115-B0DF3100F68D}">
      <dsp:nvSpPr>
        <dsp:cNvPr id="0" name=""/>
        <dsp:cNvSpPr/>
      </dsp:nvSpPr>
      <dsp:spPr>
        <a:xfrm>
          <a:off x="1085234" y="1781"/>
          <a:ext cx="1400257" cy="140025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54EB0-FFC9-42EF-8405-DA8112B67AA6}">
      <dsp:nvSpPr>
        <dsp:cNvPr id="0" name=""/>
        <dsp:cNvSpPr/>
      </dsp:nvSpPr>
      <dsp:spPr>
        <a:xfrm rot="10800000">
          <a:off x="1785363" y="1820027"/>
          <a:ext cx="5698353" cy="1400257"/>
        </a:xfrm>
        <a:prstGeom prst="homePlat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75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7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Connect </a:t>
          </a:r>
          <a:r>
            <a:rPr lang="en-US" sz="17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fundamental research with societal needs</a:t>
          </a:r>
          <a:endParaRPr lang="nl-BE" sz="1700" kern="12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7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Connect projects and groups</a:t>
          </a:r>
          <a:endParaRPr lang="nl-BE" sz="1700" kern="12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7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Connect research and policy makers and industry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7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Connect STEREO with ESA and EU </a:t>
          </a:r>
        </a:p>
      </dsp:txBody>
      <dsp:txXfrm rot="10800000">
        <a:off x="2135427" y="1820027"/>
        <a:ext cx="5348289" cy="1400257"/>
      </dsp:txXfrm>
    </dsp:sp>
    <dsp:sp modelId="{7138337D-41F1-4D99-9C27-F36202D4C078}">
      <dsp:nvSpPr>
        <dsp:cNvPr id="0" name=""/>
        <dsp:cNvSpPr/>
      </dsp:nvSpPr>
      <dsp:spPr>
        <a:xfrm>
          <a:off x="1085234" y="1820027"/>
          <a:ext cx="1400257" cy="140025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200BC-EA66-45D3-BEC8-914171C800BF}">
      <dsp:nvSpPr>
        <dsp:cNvPr id="0" name=""/>
        <dsp:cNvSpPr/>
      </dsp:nvSpPr>
      <dsp:spPr>
        <a:xfrm rot="10800000">
          <a:off x="1785363" y="3638272"/>
          <a:ext cx="5698353" cy="14002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7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Share datasets and tools</a:t>
          </a:r>
          <a:endParaRPr lang="nl-BE" sz="2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EO = satellite + airborne + in-situ</a:t>
          </a:r>
          <a:endParaRPr lang="nl-BE" sz="2000" kern="1200" dirty="0"/>
        </a:p>
      </dsp:txBody>
      <dsp:txXfrm rot="10800000">
        <a:off x="2135427" y="3638272"/>
        <a:ext cx="5348289" cy="1400257"/>
      </dsp:txXfrm>
    </dsp:sp>
    <dsp:sp modelId="{5687EA46-5735-449E-B0BC-33CEEA9D1151}">
      <dsp:nvSpPr>
        <dsp:cNvPr id="0" name=""/>
        <dsp:cNvSpPr/>
      </dsp:nvSpPr>
      <dsp:spPr>
        <a:xfrm>
          <a:off x="1085234" y="3638272"/>
          <a:ext cx="1400257" cy="140025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4622-D8F5-4F60-8A2A-E41D2674697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DF48C-74BC-4D1F-A2F3-B11E06530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220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492A0-9CD8-4493-A8C6-EC1B2E4D061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D1D16-84ED-455F-92B0-3B4F6FFA5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32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Achterom kijken naar wat gerealiseerd werd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1D16-84ED-455F-92B0-3B4F6FFA5D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98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1D16-84ED-455F-92B0-3B4F6FFA5D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1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4 topics die er uitspringen op gebied van wetenschappelijke output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1D16-84ED-455F-92B0-3B4F6FFA5D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389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 hebben eindrapport nog niet maar beoordeling en aanbevelingen van panel experten kunnen we delen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1D16-84ED-455F-92B0-3B4F6FFA5D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7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Veel positieve dingen te zeggen beheer / structuur – wetenschappelijke uitput etc.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1D16-84ED-455F-92B0-3B4F6FFA5D3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33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Veel positieve dingen te zeggen beheer / structuur – wetenschappelijke uitput etc.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1D16-84ED-455F-92B0-3B4F6FFA5D3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4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4077073"/>
            <a:ext cx="5400600" cy="36004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1" y="4437113"/>
            <a:ext cx="5035589" cy="5760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99792" y="4076578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—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41372" y="6376990"/>
            <a:ext cx="9819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15/03/2023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65314"/>
            <a:ext cx="8208144" cy="19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9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Evaluation STEREO IV programme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8F6CAD8-7C85-45D3-BDCF-E865D1BAD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Evaluation STEREO IV programme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8F6CAD8-7C85-45D3-BDCF-E865D1BAD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12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STEREO IV programme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070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STEREO IV programme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3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STEREO IV programme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92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STEREO IV programme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19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STEREO IV programme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8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STEREO IV programme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77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STEREO IV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61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STEREO IV programme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86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1" y="260350"/>
            <a:ext cx="7488238" cy="6477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1" y="1125538"/>
            <a:ext cx="7488238" cy="5040312"/>
          </a:xfrm>
          <a:prstGeom prst="rect">
            <a:avLst/>
          </a:prstGeom>
        </p:spPr>
        <p:txBody>
          <a:bodyPr/>
          <a:lstStyle>
            <a:lvl3pPr marL="1143000" indent="-2286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20000"/>
              <a:buFont typeface="Calibri" panose="020F0502020204030204" pitchFamily="34" charset="0"/>
              <a:buChar char="–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90278" y="637699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9752" y="6376990"/>
            <a:ext cx="4608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Evaluation STEREO IV programme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37699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23E8FA-E6E9-45F2-AAC4-9512BDB14C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142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STEREO IV programme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314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STEREO IV programme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517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STEREO IV programme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7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912963"/>
            <a:ext cx="748823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450" y="1412778"/>
            <a:ext cx="748823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90278" y="637699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9752" y="6376990"/>
            <a:ext cx="4608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Evaluation STEREO IV programme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37699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23E8FA-E6E9-45F2-AAC4-9512BDB14C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05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1" y="260350"/>
            <a:ext cx="7488238" cy="64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1816" y="1125538"/>
            <a:ext cx="3668216" cy="5000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125538"/>
            <a:ext cx="3682752" cy="5000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90278" y="637699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9752" y="6376990"/>
            <a:ext cx="4608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Evaluation STEREO IV programme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37699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23E8FA-E6E9-45F2-AAC4-9512BDB14C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00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Evaluation STEREO IV programme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8F6CAD8-7C85-45D3-BDCF-E865D1BAD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5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Evaluation STEREO IV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8F6CAD8-7C85-45D3-BDCF-E865D1BAD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84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Evaluation STEREO IV programme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8F6CAD8-7C85-45D3-BDCF-E865D1BAD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63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Evaluation STEREO IV programme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8F6CAD8-7C85-45D3-BDCF-E865D1BAD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4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90278" y="637699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9752" y="6376990"/>
            <a:ext cx="4608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Evaluation STEREO IV programme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37699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23E8FA-E6E9-45F2-AAC4-9512BDB14C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23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684213" cy="6858000"/>
            </a:xfrm>
            <a:prstGeom prst="rect">
              <a:avLst/>
            </a:prstGeom>
            <a:solidFill>
              <a:srgbClr val="03A15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84213" y="0"/>
              <a:ext cx="8459787" cy="6858000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87451" y="260350"/>
            <a:ext cx="7488238" cy="6477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187452" y="1124746"/>
            <a:ext cx="7488237" cy="5001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190278" y="637699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9752" y="6376990"/>
            <a:ext cx="4608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Evaluation STEREO IV programme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37699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23E8FA-E6E9-45F2-AAC4-9512BDB14C4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212" y="5761388"/>
            <a:ext cx="1171477" cy="9807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" y="116634"/>
            <a:ext cx="540000" cy="5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48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432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15/03/2023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Evaluation STEREO IV programme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0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om/scientists-rankings/rising-stars" TargetMode="External"/><Relationship Id="rId2" Type="http://schemas.openxmlformats.org/officeDocument/2006/relationships/hyperlink" Target="https://clarivat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645E4-0033-76DE-4822-E101A1DF3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9792" y="3212976"/>
            <a:ext cx="6154905" cy="92919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Bariol Regular" panose="02000506040000020003" pitchFamily="2" charset="0"/>
              </a:rPr>
              <a:t>Evaluation STEREO III programme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C0578-EC93-05DB-D2E1-DA717B86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69B21-D3ED-0F35-2D22-7725145D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STEREO IV programme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2FEFB-D27D-9EBB-1F67-B02B52E6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749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4517-61CE-4D3E-89BC-31611F90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SRIII programme evaluation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6B9B9-B3D0-45CF-8D67-C83816154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Contract carried out by consortium </a:t>
            </a:r>
            <a:r>
              <a:rPr lang="en-GB" b="1" dirty="0">
                <a:solidFill>
                  <a:srgbClr val="0070C0"/>
                </a:solidFill>
              </a:rPr>
              <a:t>DIALOGIC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/ EFI</a:t>
            </a:r>
          </a:p>
          <a:p>
            <a:r>
              <a:rPr lang="en-GB" dirty="0"/>
              <a:t>Executed second semester of 2021 (several </a:t>
            </a:r>
            <a:r>
              <a:rPr lang="en-GB" dirty="0" err="1"/>
              <a:t>projcts</a:t>
            </a:r>
            <a:r>
              <a:rPr lang="en-GB" dirty="0"/>
              <a:t> still ongoing at the time)</a:t>
            </a:r>
          </a:p>
          <a:p>
            <a:r>
              <a:rPr lang="en-GB" dirty="0"/>
              <a:t>Evaluation steps:</a:t>
            </a:r>
          </a:p>
          <a:p>
            <a:pPr lvl="1"/>
            <a:r>
              <a:rPr lang="en-GB" dirty="0"/>
              <a:t>Portfolio analysis</a:t>
            </a:r>
          </a:p>
          <a:p>
            <a:pPr lvl="1"/>
            <a:r>
              <a:rPr lang="en-GB" dirty="0"/>
              <a:t>Bibliometrics (scientific impact)</a:t>
            </a:r>
          </a:p>
          <a:p>
            <a:pPr lvl="1"/>
            <a:r>
              <a:rPr lang="en-GB" dirty="0"/>
              <a:t>Survey				</a:t>
            </a:r>
          </a:p>
          <a:p>
            <a:pPr lvl="1"/>
            <a:r>
              <a:rPr lang="en-GB" dirty="0"/>
              <a:t>Interviews</a:t>
            </a:r>
          </a:p>
          <a:p>
            <a:pPr lvl="1"/>
            <a:r>
              <a:rPr lang="en-GB" dirty="0"/>
              <a:t>Workshop on impact pathways</a:t>
            </a:r>
          </a:p>
          <a:p>
            <a:r>
              <a:rPr lang="en-GB" b="1" dirty="0">
                <a:solidFill>
                  <a:srgbClr val="0070C0"/>
                </a:solidFill>
              </a:rPr>
              <a:t>Expert panel </a:t>
            </a:r>
            <a:r>
              <a:rPr lang="en-GB" dirty="0"/>
              <a:t>to validate results evaluation – </a:t>
            </a:r>
            <a:r>
              <a:rPr lang="en-GB" dirty="0">
                <a:solidFill>
                  <a:srgbClr val="0070C0"/>
                </a:solidFill>
              </a:rPr>
              <a:t>8 international experts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DAF1-14CD-49C9-A5D9-2E4BF03B3E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ADF74-80A1-4ADB-83A4-4263D7EDF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Evaluation STEREO IV programme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688FA-C4B6-4183-A2EE-0F5A31A25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7AA42E7-0C7C-4194-897B-29AFB5D6F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703" y="235743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0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E41DF-9E5A-49C2-91FD-0580C1AB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52492C-70E2-42E2-833C-758FA4C353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EC359C-AE1E-4DEC-9357-530AF75CE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Evaluation STEREO IV programme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164D54-B9DE-4301-B15C-EEC0F465F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E9CEFA-E996-4C68-AAD5-562F05FD6A77}"/>
              </a:ext>
            </a:extLst>
          </p:cNvPr>
          <p:cNvSpPr txBox="1">
            <a:spLocks/>
          </p:cNvSpPr>
          <p:nvPr/>
        </p:nvSpPr>
        <p:spPr>
          <a:xfrm>
            <a:off x="1187451" y="2912965"/>
            <a:ext cx="7488239" cy="1362075"/>
          </a:xfrm>
          <a:prstGeom prst="rect">
            <a:avLst/>
          </a:prstGeom>
          <a:solidFill>
            <a:srgbClr val="006195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RECOMMENDATIONS FROM STEREO III EVALUATION</a:t>
            </a:r>
            <a:endParaRPr lang="en-GB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29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4517-61CE-4D3E-89BC-31611F90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Appraisal by Expert Panel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688FA-C4B6-4183-A2EE-0F5A31A25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916E98-2EB2-F55E-27D1-59A8B680EE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74767A-DF61-23A3-1F0C-B0965D66E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Evaluation STEREO IV programme</a:t>
            </a:r>
            <a:endParaRPr lang="en-GB" dirty="0"/>
          </a:p>
        </p:txBody>
      </p:sp>
      <p:graphicFrame>
        <p:nvGraphicFramePr>
          <p:cNvPr id="11" name="Tijdelijke aanduiding voor inhoud 10">
            <a:extLst>
              <a:ext uri="{FF2B5EF4-FFF2-40B4-BE49-F238E27FC236}">
                <a16:creationId xmlns:a16="http://schemas.microsoft.com/office/drawing/2014/main" id="{3887C8FA-45FA-166A-B49F-2D011A5711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523630"/>
              </p:ext>
            </p:extLst>
          </p:nvPr>
        </p:nvGraphicFramePr>
        <p:xfrm>
          <a:off x="899592" y="1237778"/>
          <a:ext cx="4176638" cy="222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Tijdelijke aanduiding voor inhoud 10">
            <a:extLst>
              <a:ext uri="{FF2B5EF4-FFF2-40B4-BE49-F238E27FC236}">
                <a16:creationId xmlns:a16="http://schemas.microsoft.com/office/drawing/2014/main" id="{AE8FB5FE-8841-B594-AA4A-C1A7B8E07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765570"/>
              </p:ext>
            </p:extLst>
          </p:nvPr>
        </p:nvGraphicFramePr>
        <p:xfrm>
          <a:off x="4919729" y="2183392"/>
          <a:ext cx="417663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Tijdelijke aanduiding voor inhoud 10">
            <a:extLst>
              <a:ext uri="{FF2B5EF4-FFF2-40B4-BE49-F238E27FC236}">
                <a16:creationId xmlns:a16="http://schemas.microsoft.com/office/drawing/2014/main" id="{CE1AB3B4-8E94-B58F-B339-F7DE506A7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288752"/>
              </p:ext>
            </p:extLst>
          </p:nvPr>
        </p:nvGraphicFramePr>
        <p:xfrm>
          <a:off x="2736706" y="3888269"/>
          <a:ext cx="4176638" cy="272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4" name="Afbeelding 13">
            <a:extLst>
              <a:ext uri="{FF2B5EF4-FFF2-40B4-BE49-F238E27FC236}">
                <a16:creationId xmlns:a16="http://schemas.microsoft.com/office/drawing/2014/main" id="{914F9BAD-FAC3-61F3-9F21-DEB61AFF1E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6824" y="4941170"/>
            <a:ext cx="1382928" cy="122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5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4517-61CE-4D3E-89BC-31611F90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688FA-C4B6-4183-A2EE-0F5A31A25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916E98-2EB2-F55E-27D1-59A8B680EE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74767A-DF61-23A3-1F0C-B0965D66E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Evaluation STEREO IV programme</a:t>
            </a:r>
            <a:endParaRPr lang="en-GB" dirty="0"/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id="{4EBBA238-4FFA-DA8D-E501-DB26F26AD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74667"/>
              </p:ext>
            </p:extLst>
          </p:nvPr>
        </p:nvGraphicFramePr>
        <p:xfrm>
          <a:off x="467544" y="1125538"/>
          <a:ext cx="8568952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670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E41DF-9E5A-49C2-91FD-0580C1AB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52492C-70E2-42E2-833C-758FA4C353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EC359C-AE1E-4DEC-9357-530AF75CE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Evaluation STEREO IV programme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164D54-B9DE-4301-B15C-EEC0F465F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E9CEFA-E996-4C68-AAD5-562F05FD6A77}"/>
              </a:ext>
            </a:extLst>
          </p:cNvPr>
          <p:cNvSpPr txBox="1">
            <a:spLocks/>
          </p:cNvSpPr>
          <p:nvPr/>
        </p:nvSpPr>
        <p:spPr>
          <a:xfrm>
            <a:off x="1187451" y="2912965"/>
            <a:ext cx="7488239" cy="1362075"/>
          </a:xfrm>
          <a:prstGeom prst="rect">
            <a:avLst/>
          </a:prstGeom>
          <a:solidFill>
            <a:srgbClr val="006195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Outcome</a:t>
            </a:r>
            <a:r>
              <a:rPr lang="en-US" dirty="0">
                <a:solidFill>
                  <a:srgbClr val="FFFFFF"/>
                </a:solidFill>
                <a:latin typeface="Calibri"/>
              </a:rPr>
              <a:t> OF STEREO III PROGRAMME</a:t>
            </a:r>
            <a:endParaRPr lang="en-GB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80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3941-83D5-7361-B4AD-13383493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259556"/>
            <a:ext cx="7488238" cy="1033340"/>
          </a:xfrm>
        </p:spPr>
        <p:txBody>
          <a:bodyPr anchor="ctr"/>
          <a:lstStyle/>
          <a:p>
            <a:r>
              <a:rPr lang="en-US" dirty="0"/>
              <a:t>STEREO III accomplishments:</a:t>
            </a:r>
            <a:br>
              <a:rPr lang="en-US" dirty="0"/>
            </a:br>
            <a:r>
              <a:rPr lang="en-US" dirty="0" err="1"/>
              <a:t>valorisation</a:t>
            </a:r>
            <a:r>
              <a:rPr lang="en-US" dirty="0"/>
              <a:t> and support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1C9F1-A19F-1174-A32D-90EAE91B03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833FF-EF73-CA6A-896C-667F33A89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Evaluation STEREO IV </a:t>
            </a:r>
            <a:r>
              <a:rPr lang="en-US" dirty="0" err="1"/>
              <a:t>programme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750C5-C73A-8234-EC71-5C47E93F2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14BEC7-D979-AAE7-0408-CA9894D62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930" y="1991356"/>
            <a:ext cx="5082262" cy="4176464"/>
          </a:xfrm>
          <a:noFill/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SzPct val="100000"/>
              <a:defRPr/>
            </a:pPr>
            <a:r>
              <a:rPr lang="en-US" sz="2200" dirty="0">
                <a:solidFill>
                  <a:srgbClr val="00B050"/>
                </a:solidFill>
                <a:latin typeface="Calibri"/>
              </a:rPr>
              <a:t>New website launched in October 2018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6195"/>
              </a:buClr>
              <a:defRPr/>
            </a:pPr>
            <a:r>
              <a:rPr lang="en-US" sz="1600" dirty="0">
                <a:solidFill>
                  <a:schemeClr val="accent1"/>
                </a:solidFill>
              </a:rPr>
              <a:t>News items published last year: 251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6195"/>
              </a:buClr>
              <a:defRPr/>
            </a:pPr>
            <a:r>
              <a:rPr lang="en-US" sz="1600" dirty="0" err="1">
                <a:solidFill>
                  <a:schemeClr val="accent1"/>
                </a:solidFill>
              </a:rPr>
              <a:t>Webstories</a:t>
            </a:r>
            <a:r>
              <a:rPr lang="en-US" sz="1600" dirty="0">
                <a:solidFill>
                  <a:schemeClr val="accent1"/>
                </a:solidFill>
              </a:rPr>
              <a:t> published since October 2018: 57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6195"/>
              </a:buClr>
              <a:defRPr/>
            </a:pPr>
            <a:r>
              <a:rPr lang="en-US" sz="1600" dirty="0">
                <a:solidFill>
                  <a:schemeClr val="accent1"/>
                </a:solidFill>
              </a:rPr>
              <a:t>Events and Opportunities published last year: 219</a:t>
            </a:r>
          </a:p>
          <a:p>
            <a:pPr>
              <a:buClr>
                <a:schemeClr val="accent5">
                  <a:lumMod val="75000"/>
                </a:schemeClr>
              </a:buClr>
              <a:buSzPct val="100000"/>
              <a:defRPr/>
            </a:pPr>
            <a:r>
              <a:rPr lang="en-US" sz="2200" dirty="0">
                <a:solidFill>
                  <a:srgbClr val="00B050"/>
                </a:solidFill>
                <a:latin typeface="Calibri"/>
              </a:rPr>
              <a:t>Events (co-)organized during STEREO III: </a:t>
            </a:r>
            <a:r>
              <a:rPr lang="en-US" sz="1800" dirty="0">
                <a:solidFill>
                  <a:srgbClr val="006195"/>
                </a:solidFill>
                <a:latin typeface="Calibri"/>
              </a:rPr>
              <a:t>19 (including IGARSS 2021) + 9 sponsored</a:t>
            </a:r>
            <a:endParaRPr lang="en-US" sz="1800" dirty="0">
              <a:solidFill>
                <a:srgbClr val="006195"/>
              </a:solidFill>
              <a:highlight>
                <a:srgbClr val="FFFF00"/>
              </a:highlight>
              <a:latin typeface="Calibri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  <a:defRPr/>
            </a:pPr>
            <a:r>
              <a:rPr lang="en-US" sz="2200" dirty="0">
                <a:solidFill>
                  <a:srgbClr val="00B050"/>
                </a:solidFill>
                <a:latin typeface="Calibri"/>
              </a:rPr>
              <a:t>Satellite images acquired:  </a:t>
            </a:r>
            <a:br>
              <a:rPr lang="en-US" sz="2200" dirty="0">
                <a:solidFill>
                  <a:srgbClr val="00B050"/>
                </a:solidFill>
                <a:latin typeface="Calibri"/>
              </a:rPr>
            </a:br>
            <a:r>
              <a:rPr lang="en-US" sz="1800" dirty="0">
                <a:solidFill>
                  <a:srgbClr val="006195"/>
                </a:solidFill>
                <a:latin typeface="Calibri"/>
              </a:rPr>
              <a:t>935 for 23 projects</a:t>
            </a:r>
            <a:endParaRPr lang="en-GB" sz="1800" dirty="0">
              <a:solidFill>
                <a:srgbClr val="006195"/>
              </a:solidFill>
              <a:latin typeface="Calibri"/>
            </a:endParaRPr>
          </a:p>
        </p:txBody>
      </p:sp>
      <p:pic>
        <p:nvPicPr>
          <p:cNvPr id="23" name="Picture 2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89A1BC6-054C-8AA1-9257-042A8B1A6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12924"/>
            <a:ext cx="2487176" cy="258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3941-83D5-7361-B4AD-13383493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260350"/>
            <a:ext cx="7488238" cy="1152426"/>
          </a:xfrm>
        </p:spPr>
        <p:txBody>
          <a:bodyPr/>
          <a:lstStyle/>
          <a:p>
            <a:r>
              <a:rPr lang="en-US" dirty="0"/>
              <a:t>STEREO III accomplishments:</a:t>
            </a:r>
            <a:br>
              <a:rPr lang="en-US" dirty="0"/>
            </a:br>
            <a:r>
              <a:rPr lang="en-US" dirty="0" err="1"/>
              <a:t>valorisation</a:t>
            </a:r>
            <a:r>
              <a:rPr lang="en-US" dirty="0"/>
              <a:t> and support</a:t>
            </a:r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1C9F1-A19F-1174-A32D-90EAE91B03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833FF-EF73-CA6A-896C-667F33A89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Evaluation STEREO IV programme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750C5-C73A-8234-EC71-5C47E93F2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E416B59-81DA-7657-22D3-2F0028EA5C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7450" y="1484784"/>
          <a:ext cx="748823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E0EE4980-FCDD-75BA-7635-565609CEEDFC}"/>
              </a:ext>
            </a:extLst>
          </p:cNvPr>
          <p:cNvSpPr txBox="1">
            <a:spLocks/>
          </p:cNvSpPr>
          <p:nvPr/>
        </p:nvSpPr>
        <p:spPr>
          <a:xfrm>
            <a:off x="1187450" y="5836971"/>
            <a:ext cx="7488238" cy="9051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Belgian Earth Observation Website: http://eo.belspo.be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658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F12FF-8E1B-4E47-ABAD-73A47CBE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STEREO III projects in figures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C4B121-A7F6-4BDC-9530-20A06A38E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941414"/>
            <a:ext cx="7488238" cy="5583931"/>
          </a:xfrm>
        </p:spPr>
        <p:txBody>
          <a:bodyPr>
            <a:normAutofit fontScale="85000" lnSpcReduction="20000"/>
          </a:bodyPr>
          <a:lstStyle/>
          <a:p>
            <a:r>
              <a:rPr lang="en-GB" sz="3100" b="1" i="1" dirty="0">
                <a:solidFill>
                  <a:srgbClr val="00B050"/>
                </a:solidFill>
              </a:rPr>
              <a:t>Promotors and organisations:</a:t>
            </a:r>
          </a:p>
          <a:p>
            <a:endParaRPr lang="en-GB" sz="2400" b="1" i="1" dirty="0">
              <a:solidFill>
                <a:srgbClr val="00B050"/>
              </a:solidFill>
            </a:endParaRPr>
          </a:p>
          <a:p>
            <a:endParaRPr lang="en-GB" sz="2400" b="1" i="1" dirty="0">
              <a:solidFill>
                <a:srgbClr val="00B050"/>
              </a:solidFill>
            </a:endParaRPr>
          </a:p>
          <a:p>
            <a:endParaRPr lang="en-GB" sz="2400" b="1" i="1" dirty="0">
              <a:solidFill>
                <a:srgbClr val="00B050"/>
              </a:solidFill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endParaRPr lang="en-GB" noProof="0" dirty="0"/>
          </a:p>
          <a:p>
            <a:endParaRPr lang="en-GB" dirty="0"/>
          </a:p>
          <a:p>
            <a:endParaRPr lang="en-GB" noProof="0" dirty="0"/>
          </a:p>
          <a:p>
            <a:pPr>
              <a:spcBef>
                <a:spcPts val="1200"/>
              </a:spcBef>
            </a:pPr>
            <a:r>
              <a:rPr lang="en-GB" sz="2400" b="1" i="1" dirty="0">
                <a:solidFill>
                  <a:srgbClr val="00B050"/>
                </a:solidFill>
              </a:rPr>
              <a:t>Peer reviewed papers: 			450</a:t>
            </a:r>
            <a:r>
              <a:rPr lang="en-GB" sz="2400" dirty="0"/>
              <a:t> and counting</a:t>
            </a:r>
          </a:p>
          <a:p>
            <a:pPr>
              <a:spcBef>
                <a:spcPts val="0"/>
              </a:spcBef>
            </a:pPr>
            <a:r>
              <a:rPr lang="en-GB" sz="2400" b="1" i="1" dirty="0">
                <a:solidFill>
                  <a:srgbClr val="00B050"/>
                </a:solidFill>
              </a:rPr>
              <a:t>Conference presentations/posters:  	</a:t>
            </a:r>
            <a:r>
              <a:rPr lang="en-GB" sz="2400" dirty="0"/>
              <a:t>287/75</a:t>
            </a:r>
          </a:p>
          <a:p>
            <a:pPr>
              <a:spcBef>
                <a:spcPts val="0"/>
              </a:spcBef>
            </a:pPr>
            <a:r>
              <a:rPr lang="en-GB" sz="2400" b="1" i="1" dirty="0">
                <a:solidFill>
                  <a:srgbClr val="00B050"/>
                </a:solidFill>
              </a:rPr>
              <a:t>Open access software/data: 		</a:t>
            </a:r>
            <a:r>
              <a:rPr lang="en-GB" sz="2400" dirty="0"/>
              <a:t>34/16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9ABCF8-8E84-43E8-B4BB-572A13F4DE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489DBD-B543-49A6-A42B-722DE4FCB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Evaluation STEREO IV programme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DCE5F6-D520-4811-AFB5-CFB3836A0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894667D2-2026-4BF7-BB69-9BBE43350700}"/>
              </a:ext>
            </a:extLst>
          </p:cNvPr>
          <p:cNvGraphicFramePr>
            <a:graphicFrameLocks noGrp="1"/>
          </p:cNvGraphicFramePr>
          <p:nvPr/>
        </p:nvGraphicFramePr>
        <p:xfrm>
          <a:off x="1609357" y="1412776"/>
          <a:ext cx="7056784" cy="349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957">
                  <a:extLst>
                    <a:ext uri="{9D8B030D-6E8A-4147-A177-3AD203B41FA5}">
                      <a16:colId xmlns:a16="http://schemas.microsoft.com/office/drawing/2014/main" val="1977913978"/>
                    </a:ext>
                  </a:extLst>
                </a:gridCol>
                <a:gridCol w="1430829">
                  <a:extLst>
                    <a:ext uri="{9D8B030D-6E8A-4147-A177-3AD203B41FA5}">
                      <a16:colId xmlns:a16="http://schemas.microsoft.com/office/drawing/2014/main" val="2837542346"/>
                    </a:ext>
                  </a:extLst>
                </a:gridCol>
                <a:gridCol w="2336998">
                  <a:extLst>
                    <a:ext uri="{9D8B030D-6E8A-4147-A177-3AD203B41FA5}">
                      <a16:colId xmlns:a16="http://schemas.microsoft.com/office/drawing/2014/main" val="31275762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sz="2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400" dirty="0">
                          <a:solidFill>
                            <a:srgbClr val="FFC000"/>
                          </a:solidFill>
                        </a:rPr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400" dirty="0">
                          <a:solidFill>
                            <a:srgbClr val="FFC000"/>
                          </a:solidFill>
                        </a:rPr>
                        <a:t>Foreign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268716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marL="176213" indent="0" algn="l" defTabSz="914400" rtl="0" eaLnBrk="1" fontAlgn="b" latinLnBrk="0" hangingPunct="1">
                        <a:tabLst/>
                      </a:pPr>
                      <a:r>
                        <a:rPr lang="nl-BE" sz="20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Promotors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661592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marL="176213" indent="0" algn="r" defTabSz="914400" rtl="0" eaLnBrk="1" fontAlgn="b" latinLnBrk="0" hangingPunct="1">
                        <a:tabLst/>
                      </a:pPr>
                      <a:r>
                        <a:rPr lang="nl-BE" sz="2000" i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New </a:t>
                      </a:r>
                      <a:r>
                        <a:rPr lang="nl-BE" sz="2000" i="1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nl-BE" sz="2000" i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STEREO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3853800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marL="176213" indent="0" algn="r" defTabSz="914400" rtl="0" eaLnBrk="1" fontAlgn="b" latinLnBrk="0" hangingPunct="1">
                        <a:tabLst/>
                      </a:pPr>
                      <a:r>
                        <a:rPr lang="nl-BE" sz="2000" i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New </a:t>
                      </a:r>
                      <a:r>
                        <a:rPr lang="nl-BE" sz="2000" i="1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nl-BE" sz="2000" i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04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0" indent="0" algn="l" defTabSz="914400" rtl="0" eaLnBrk="1" latinLnBrk="0" hangingPunct="1"/>
                      <a:r>
                        <a:rPr lang="nl-BE" sz="20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PhD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18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0" indent="0" algn="l" defTabSz="914400" rtl="0" eaLnBrk="1" latinLnBrk="0" hangingPunct="1"/>
                      <a:r>
                        <a:rPr lang="nl-BE" sz="20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Research departments/labs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06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6213" indent="0" algn="l" defTabSz="914400" rtl="0" eaLnBrk="1" fontAlgn="b" latinLnBrk="0" hangingPunct="1"/>
                      <a:r>
                        <a:rPr lang="nl-BE" sz="20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Organisations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688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0" indent="0"/>
                      <a:r>
                        <a:rPr lang="nl-BE" sz="2000" dirty="0">
                          <a:solidFill>
                            <a:srgbClr val="C00000"/>
                          </a:solidFill>
                        </a:rPr>
                        <a:t>Number of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9577492"/>
                  </a:ext>
                </a:extLst>
              </a:tr>
            </a:tbl>
          </a:graphicData>
        </a:graphic>
      </p:graphicFrame>
      <p:sp>
        <p:nvSpPr>
          <p:cNvPr id="9" name="Ovaal 8">
            <a:extLst>
              <a:ext uri="{FF2B5EF4-FFF2-40B4-BE49-F238E27FC236}">
                <a16:creationId xmlns:a16="http://schemas.microsoft.com/office/drawing/2014/main" id="{7F4D79D0-4DF8-489D-A711-557052A5D2BC}"/>
              </a:ext>
            </a:extLst>
          </p:cNvPr>
          <p:cNvSpPr/>
          <p:nvPr/>
        </p:nvSpPr>
        <p:spPr>
          <a:xfrm>
            <a:off x="3059832" y="2420888"/>
            <a:ext cx="208823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1B1ACA7-02D2-466D-93B7-EAB37EB5C2F4}"/>
              </a:ext>
            </a:extLst>
          </p:cNvPr>
          <p:cNvSpPr/>
          <p:nvPr/>
        </p:nvSpPr>
        <p:spPr>
          <a:xfrm>
            <a:off x="3625581" y="2910043"/>
            <a:ext cx="1512168" cy="471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587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56B1E-2498-BEB9-94A0-770F62FA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15887"/>
            <a:ext cx="5760640" cy="647700"/>
          </a:xfrm>
        </p:spPr>
        <p:txBody>
          <a:bodyPr/>
          <a:lstStyle/>
          <a:p>
            <a:r>
              <a:rPr lang="nl-BE" dirty="0" err="1"/>
              <a:t>Projects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paper output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508557-762B-F5A4-18C6-03DF28CE70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DBDB12-5FD3-3E97-2084-51A67BA89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7" name="Tabel 8">
            <a:extLst>
              <a:ext uri="{FF2B5EF4-FFF2-40B4-BE49-F238E27FC236}">
                <a16:creationId xmlns:a16="http://schemas.microsoft.com/office/drawing/2014/main" id="{87A552C6-D828-5F27-7131-A60C0D6A1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22563"/>
              </p:ext>
            </p:extLst>
          </p:nvPr>
        </p:nvGraphicFramePr>
        <p:xfrm>
          <a:off x="1302462" y="1052272"/>
          <a:ext cx="7018280" cy="571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606">
                  <a:extLst>
                    <a:ext uri="{9D8B030D-6E8A-4147-A177-3AD203B41FA5}">
                      <a16:colId xmlns:a16="http://schemas.microsoft.com/office/drawing/2014/main" val="2588142726"/>
                    </a:ext>
                  </a:extLst>
                </a:gridCol>
                <a:gridCol w="2982482">
                  <a:extLst>
                    <a:ext uri="{9D8B030D-6E8A-4147-A177-3AD203B41FA5}">
                      <a16:colId xmlns:a16="http://schemas.microsoft.com/office/drawing/2014/main" val="161075594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862659472"/>
                    </a:ext>
                  </a:extLst>
                </a:gridCol>
              </a:tblGrid>
              <a:tr h="418288">
                <a:tc>
                  <a:txBody>
                    <a:bodyPr/>
                    <a:lstStyle/>
                    <a:p>
                      <a:r>
                        <a:rPr lang="nl-NL" sz="2400" dirty="0"/>
                        <a:t>Project type</a:t>
                      </a:r>
                      <a:endParaRPr lang="nl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# of </a:t>
                      </a:r>
                      <a:r>
                        <a:rPr lang="nl-NL" sz="2400" dirty="0" err="1"/>
                        <a:t>projects</a:t>
                      </a:r>
                      <a:endParaRPr lang="nl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# of papers</a:t>
                      </a:r>
                      <a:endParaRPr lang="nl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15271"/>
                  </a:ext>
                </a:extLst>
              </a:tr>
              <a:tr h="418288">
                <a:tc gridSpan="3">
                  <a:txBody>
                    <a:bodyPr/>
                    <a:lstStyle/>
                    <a:p>
                      <a:r>
                        <a:rPr lang="nl-NL" sz="2200" b="1" i="1" cap="small" baseline="0" dirty="0" err="1">
                          <a:solidFill>
                            <a:srgbClr val="00B050"/>
                          </a:solidFill>
                        </a:rPr>
                        <a:t>Projects</a:t>
                      </a:r>
                      <a:r>
                        <a:rPr lang="nl-NL" sz="2200" b="1" i="1" cap="small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NL" sz="2200" b="1" i="1" cap="small" baseline="0" dirty="0" err="1">
                          <a:solidFill>
                            <a:srgbClr val="00B050"/>
                          </a:solidFill>
                        </a:rPr>
                        <a:t>resulting</a:t>
                      </a:r>
                      <a:r>
                        <a:rPr lang="nl-NL" sz="2200" b="1" i="1" cap="small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NL" sz="2200" b="1" i="1" cap="small" baseline="0" dirty="0" err="1">
                          <a:solidFill>
                            <a:srgbClr val="00B050"/>
                          </a:solidFill>
                        </a:rPr>
                        <a:t>from</a:t>
                      </a:r>
                      <a:r>
                        <a:rPr lang="nl-NL" sz="2200" b="1" i="1" cap="small" baseline="0" dirty="0">
                          <a:solidFill>
                            <a:srgbClr val="00B050"/>
                          </a:solidFill>
                        </a:rPr>
                        <a:t> call</a:t>
                      </a:r>
                      <a:endParaRPr lang="nl-BE" sz="2200" b="1" i="1" cap="small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DBE7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2200" b="1" i="1" cap="small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DBE7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80543"/>
                  </a:ext>
                </a:extLst>
              </a:tr>
              <a:tr h="424098">
                <a:tc>
                  <a:txBody>
                    <a:bodyPr/>
                    <a:lstStyle/>
                    <a:p>
                      <a:r>
                        <a:rPr lang="nl-NL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Thematic</a:t>
                      </a:r>
                      <a:r>
                        <a:rPr lang="nl-NL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projects</a:t>
                      </a:r>
                      <a:endParaRPr lang="nl-BE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15</a:t>
                      </a:r>
                      <a:endParaRPr lang="nl-BE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247</a:t>
                      </a:r>
                      <a:endParaRPr lang="nl-BE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9043"/>
                  </a:ext>
                </a:extLst>
              </a:tr>
              <a:tr h="424098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Exploration </a:t>
                      </a:r>
                      <a:r>
                        <a:rPr lang="nl-NL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projects</a:t>
                      </a:r>
                      <a:endParaRPr lang="nl-BE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28</a:t>
                      </a:r>
                      <a:endParaRPr lang="nl-BE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151</a:t>
                      </a:r>
                      <a:endParaRPr lang="nl-BE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554774"/>
                  </a:ext>
                </a:extLst>
              </a:tr>
              <a:tr h="325636"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Innovation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18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101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92769"/>
                  </a:ext>
                </a:extLst>
              </a:tr>
              <a:tr h="319916"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Spin-off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7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38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409976"/>
                  </a:ext>
                </a:extLst>
              </a:tr>
              <a:tr h="314196"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BELAIR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7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06135"/>
                  </a:ext>
                </a:extLst>
              </a:tr>
              <a:tr h="308476"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PROBA-V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5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703577"/>
                  </a:ext>
                </a:extLst>
              </a:tr>
              <a:tr h="4240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Application </a:t>
                      </a:r>
                      <a:r>
                        <a:rPr lang="nl-NL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endParaRPr lang="nl-BE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/>
                        <a:t>3 industry/ 4 administrations</a:t>
                      </a:r>
                      <a:endParaRPr lang="nl-BE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nl-BE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970367"/>
                  </a:ext>
                </a:extLst>
              </a:tr>
              <a:tr h="4240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Shared </a:t>
                      </a:r>
                      <a:r>
                        <a:rPr lang="nl-NL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nl-NL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endParaRPr lang="nl-BE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/>
                        <a:t>7</a:t>
                      </a:r>
                      <a:endParaRPr lang="nl-BE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nl-BE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01017"/>
                  </a:ext>
                </a:extLst>
              </a:tr>
              <a:tr h="4240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DISSUP </a:t>
                      </a:r>
                      <a:r>
                        <a:rPr lang="nl-NL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endParaRPr lang="nl-BE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dirty="0"/>
                        <a:t>38</a:t>
                      </a:r>
                      <a:endParaRPr lang="nl-BE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nl-BE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35689"/>
                  </a:ext>
                </a:extLst>
              </a:tr>
              <a:tr h="424098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200" b="1" i="1" kern="1200" cap="small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Transversal</a:t>
                      </a:r>
                      <a:r>
                        <a:rPr lang="nl-NL" sz="2200" b="1" i="1" kern="1200" cap="small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support </a:t>
                      </a:r>
                      <a:r>
                        <a:rPr lang="nl-NL" sz="2200" b="1" i="1" kern="1200" cap="small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endParaRPr lang="nl-BE" sz="2200" b="1" i="1" kern="1200" cap="small" baseline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BE7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2200" b="1" i="1" kern="1200" cap="small" baseline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BE7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002554"/>
                  </a:ext>
                </a:extLst>
              </a:tr>
              <a:tr h="3310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/>
                        <a:t>20</a:t>
                      </a:r>
                      <a:endParaRPr lang="nl-BE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nl-BE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224074"/>
                  </a:ext>
                </a:extLst>
              </a:tr>
              <a:tr h="453145"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lang="nl-BE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C00000"/>
                          </a:solidFill>
                        </a:rPr>
                        <a:t>115</a:t>
                      </a:r>
                      <a:endParaRPr lang="nl-BE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C00000"/>
                          </a:solidFill>
                        </a:rPr>
                        <a:t>450</a:t>
                      </a:r>
                      <a:endParaRPr lang="nl-BE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886556"/>
                  </a:ext>
                </a:extLst>
              </a:tr>
            </a:tbl>
          </a:graphicData>
        </a:graphic>
      </p:graphicFrame>
      <p:sp>
        <p:nvSpPr>
          <p:cNvPr id="5" name="Bijschrift: lijn 4">
            <a:extLst>
              <a:ext uri="{FF2B5EF4-FFF2-40B4-BE49-F238E27FC236}">
                <a16:creationId xmlns:a16="http://schemas.microsoft.com/office/drawing/2014/main" id="{CC16C65B-E464-8385-03EA-E3E854346BD9}"/>
              </a:ext>
            </a:extLst>
          </p:cNvPr>
          <p:cNvSpPr/>
          <p:nvPr/>
        </p:nvSpPr>
        <p:spPr>
          <a:xfrm>
            <a:off x="7444144" y="4437114"/>
            <a:ext cx="1691680" cy="1584921"/>
          </a:xfrm>
          <a:prstGeom prst="borderCallout1">
            <a:avLst>
              <a:gd name="adj1" fmla="val 52084"/>
              <a:gd name="adj2" fmla="val -1485"/>
              <a:gd name="adj3" fmla="val 115064"/>
              <a:gd name="adj4" fmla="val -27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+ 39 in </a:t>
            </a:r>
            <a:r>
              <a:rPr lang="nl-NL" dirty="0" err="1"/>
              <a:t>preparation</a:t>
            </a:r>
            <a:endParaRPr lang="nl-NL" dirty="0"/>
          </a:p>
          <a:p>
            <a:pPr algn="ctr"/>
            <a:r>
              <a:rPr lang="nl-NL" dirty="0"/>
              <a:t>/ </a:t>
            </a:r>
            <a:r>
              <a:rPr lang="nl-NL" dirty="0" err="1"/>
              <a:t>submitted</a:t>
            </a:r>
            <a:endParaRPr lang="nl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6F6A4E-D98B-7CF1-F6F4-C78E0658D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6867"/>
            <a:ext cx="942930" cy="942930"/>
          </a:xfrm>
          <a:prstGeom prst="rect">
            <a:avLst/>
          </a:prstGeo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E55795A-C47C-242A-6CF3-B5789E5B2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43" y="85181"/>
            <a:ext cx="823541" cy="823541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928FE1C-85BA-A302-6291-759006AD0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Evaluation STEREO IV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3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6796811F-847E-47F2-B5D3-6243D325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Projects</a:t>
            </a:r>
            <a:r>
              <a:rPr lang="nl-BE" dirty="0"/>
              <a:t> per </a:t>
            </a:r>
            <a:r>
              <a:rPr lang="nl-BE" dirty="0" err="1"/>
              <a:t>programme</a:t>
            </a:r>
            <a:r>
              <a:rPr lang="nl-BE" dirty="0"/>
              <a:t> </a:t>
            </a:r>
            <a:r>
              <a:rPr lang="nl-BE" dirty="0" err="1"/>
              <a:t>theme</a:t>
            </a:r>
            <a:endParaRPr lang="nl-BE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2F316AE-2B68-4EB7-8409-70D8AA393A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1DEE3D7-DEF7-4114-8364-9559905F9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Evaluation STEREO IV programme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7E17AF-C6AA-44BC-9AC0-8E3C0BAA3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F6CAD8-7C85-45D3-BDCF-E865D1BAD331}" type="slidenum">
              <a:rPr lang="en-GB" smtClean="0"/>
              <a:t>7</a:t>
            </a:fld>
            <a:endParaRPr lang="en-GB" dirty="0"/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C163C56C-EE38-4C7B-99D0-A90DCD32A7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425193"/>
              </p:ext>
            </p:extLst>
          </p:nvPr>
        </p:nvGraphicFramePr>
        <p:xfrm>
          <a:off x="823362" y="1213803"/>
          <a:ext cx="7852326" cy="552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648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1959F-B7DB-4F54-9423-9D304179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82" y="370344"/>
            <a:ext cx="8208615" cy="647700"/>
          </a:xfrm>
        </p:spPr>
        <p:txBody>
          <a:bodyPr/>
          <a:lstStyle/>
          <a:p>
            <a:r>
              <a:rPr lang="nl-BE" dirty="0"/>
              <a:t>International standing STEREO III </a:t>
            </a:r>
            <a:r>
              <a:rPr lang="nl-BE" dirty="0" err="1"/>
              <a:t>scientists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069C0-FB87-4AAE-9C22-7FF5BEC2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379" y="1159858"/>
            <a:ext cx="8208615" cy="2803144"/>
          </a:xfrm>
          <a:solidFill>
            <a:srgbClr val="FFFFFF"/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B050"/>
                </a:solidFill>
              </a:rPr>
              <a:t>List of world’s top scientists per discipline: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0070C0"/>
                </a:solidFill>
              </a:rPr>
              <a:t>29 Belgian SRIII promotors are represented (22%) </a:t>
            </a:r>
            <a:r>
              <a:rPr lang="en-US" sz="1200" dirty="0">
                <a:solidFill>
                  <a:srgbClr val="0070C0"/>
                </a:solidFill>
              </a:rPr>
              <a:t>(</a:t>
            </a:r>
            <a:r>
              <a:rPr lang="nl-BE" sz="12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https://research.com/)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39C4A-C7FB-40A2-A7A1-C1E9014B8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370D1-0DDE-4218-98E2-46DB87D7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0398" y="6376990"/>
            <a:ext cx="4608512" cy="365125"/>
          </a:xfrm>
        </p:spPr>
        <p:txBody>
          <a:bodyPr/>
          <a:lstStyle/>
          <a:p>
            <a:r>
              <a:rPr lang="en-US"/>
              <a:t>Evaluation STEREO IV programme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2BED3-203A-4C72-8F00-D9234CDC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7" name="Tabel 8">
            <a:extLst>
              <a:ext uri="{FF2B5EF4-FFF2-40B4-BE49-F238E27FC236}">
                <a16:creationId xmlns:a16="http://schemas.microsoft.com/office/drawing/2014/main" id="{B088616C-2DB7-7377-35C4-CBFAD6401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45400"/>
              </p:ext>
            </p:extLst>
          </p:nvPr>
        </p:nvGraphicFramePr>
        <p:xfrm>
          <a:off x="1979711" y="2143552"/>
          <a:ext cx="705678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0">
                  <a:extLst>
                    <a:ext uri="{9D8B030D-6E8A-4147-A177-3AD203B41FA5}">
                      <a16:colId xmlns:a16="http://schemas.microsoft.com/office/drawing/2014/main" val="2973663067"/>
                    </a:ext>
                  </a:extLst>
                </a:gridCol>
                <a:gridCol w="2352260">
                  <a:extLst>
                    <a:ext uri="{9D8B030D-6E8A-4147-A177-3AD203B41FA5}">
                      <a16:colId xmlns:a16="http://schemas.microsoft.com/office/drawing/2014/main" val="1394500230"/>
                    </a:ext>
                  </a:extLst>
                </a:gridCol>
                <a:gridCol w="2352260">
                  <a:extLst>
                    <a:ext uri="{9D8B030D-6E8A-4147-A177-3AD203B41FA5}">
                      <a16:colId xmlns:a16="http://schemas.microsoft.com/office/drawing/2014/main" val="2361425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ENVIRONMENTAL 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ECOLOGY AND EVOLUTION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EARTH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16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>
                          <a:solidFill>
                            <a:srgbClr val="C0000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5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TECHNOLOGY</a:t>
                      </a:r>
                    </a:p>
                  </a:txBody>
                  <a:tcPr>
                    <a:solidFill>
                      <a:srgbClr val="00619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COMPUTER SCIENCE</a:t>
                      </a:r>
                    </a:p>
                  </a:txBody>
                  <a:tcPr>
                    <a:solidFill>
                      <a:srgbClr val="0061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PLANT SCIENCE AND AGRONOMY </a:t>
                      </a:r>
                      <a:endParaRPr lang="nl-B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9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476414"/>
                  </a:ext>
                </a:extLst>
              </a:tr>
            </a:tbl>
          </a:graphicData>
        </a:graphic>
      </p:graphicFrame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DBB0B8C-AE12-FBCC-AF2E-140892C6A952}"/>
              </a:ext>
            </a:extLst>
          </p:cNvPr>
          <p:cNvSpPr txBox="1">
            <a:spLocks/>
          </p:cNvSpPr>
          <p:nvPr/>
        </p:nvSpPr>
        <p:spPr>
          <a:xfrm>
            <a:off x="855378" y="3963002"/>
            <a:ext cx="8181116" cy="286656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8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20000"/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B050"/>
                </a:solidFill>
              </a:rPr>
              <a:t>List of highly-cited scientists </a:t>
            </a:r>
            <a:r>
              <a:rPr lang="en-US" sz="2000" dirty="0">
                <a:solidFill>
                  <a:srgbClr val="00B0F0"/>
                </a:solidFill>
              </a:rPr>
              <a:t>(</a:t>
            </a:r>
            <a:r>
              <a:rPr lang="en-GB" sz="20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https://clarivate.com</a:t>
            </a:r>
            <a:r>
              <a:rPr lang="en-GB" sz="20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B050"/>
                </a:solidFill>
              </a:rPr>
              <a:t>2022 list of top rising stars in science</a:t>
            </a:r>
            <a:endParaRPr lang="en-US" b="1" dirty="0">
              <a:solidFill>
                <a:srgbClr val="00B050"/>
              </a:solidFill>
            </a:endParaRPr>
          </a:p>
          <a:p>
            <a:pPr marL="358775" indent="0">
              <a:buNone/>
            </a:pPr>
            <a:r>
              <a:rPr lang="nl-BE" sz="1400" dirty="0"/>
              <a:t>(</a:t>
            </a:r>
            <a:r>
              <a:rPr lang="en-US" sz="1400" dirty="0"/>
              <a:t>oldest publication is from 12 or less years ago – </a:t>
            </a:r>
          </a:p>
          <a:p>
            <a:pPr marL="358775" indent="0">
              <a:buNone/>
            </a:pPr>
            <a:r>
              <a:rPr lang="en-US" sz="1400" dirty="0">
                <a:hlinkClick r:id="rId3"/>
              </a:rPr>
              <a:t>https://research.com/scientists-rankings/rising-stars</a:t>
            </a:r>
            <a:r>
              <a:rPr lang="en-US" sz="1400" dirty="0"/>
              <a:t>)</a:t>
            </a:r>
          </a:p>
          <a:p>
            <a:pPr marL="400050" lvl="1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1 STEREO promotor</a:t>
            </a:r>
            <a:endParaRPr lang="nl-BE" sz="2400" i="1" dirty="0">
              <a:solidFill>
                <a:srgbClr val="0070C0"/>
              </a:solidFill>
            </a:endParaRPr>
          </a:p>
          <a:p>
            <a:endParaRPr lang="nl-BE" dirty="0"/>
          </a:p>
        </p:txBody>
      </p:sp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08020011-2C38-5423-AC20-19E4E6206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664429"/>
              </p:ext>
            </p:extLst>
          </p:nvPr>
        </p:nvGraphicFramePr>
        <p:xfrm>
          <a:off x="1356318" y="4498846"/>
          <a:ext cx="5231904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952">
                  <a:extLst>
                    <a:ext uri="{9D8B030D-6E8A-4147-A177-3AD203B41FA5}">
                      <a16:colId xmlns:a16="http://schemas.microsoft.com/office/drawing/2014/main" val="1752222391"/>
                    </a:ext>
                  </a:extLst>
                </a:gridCol>
                <a:gridCol w="2615952">
                  <a:extLst>
                    <a:ext uri="{9D8B030D-6E8A-4147-A177-3AD203B41FA5}">
                      <a16:colId xmlns:a16="http://schemas.microsoft.com/office/drawing/2014/main" val="4158797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28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18142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85D56B5-440F-0581-7766-07D986792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108" y="4316964"/>
            <a:ext cx="1522004" cy="1522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529D19-A0DC-52B3-5A90-D1580553A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8" y="2143552"/>
            <a:ext cx="1522800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E41DF-9E5A-49C2-91FD-0580C1AB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52492C-70E2-42E2-833C-758FA4C353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EC359C-AE1E-4DEC-9357-530AF75CE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Evaluation STEREO IV programme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164D54-B9DE-4301-B15C-EEC0F465F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E9CEFA-E996-4C68-AAD5-562F05FD6A77}"/>
              </a:ext>
            </a:extLst>
          </p:cNvPr>
          <p:cNvSpPr txBox="1">
            <a:spLocks/>
          </p:cNvSpPr>
          <p:nvPr/>
        </p:nvSpPr>
        <p:spPr>
          <a:xfrm>
            <a:off x="1187451" y="2912965"/>
            <a:ext cx="7488239" cy="1362075"/>
          </a:xfrm>
          <a:prstGeom prst="rect">
            <a:avLst/>
          </a:prstGeom>
          <a:solidFill>
            <a:srgbClr val="00619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STEREO III EVALUATION</a:t>
            </a:r>
            <a:endParaRPr lang="en-GB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796607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BEO 2">
      <a:dk1>
        <a:srgbClr val="002133"/>
      </a:dk1>
      <a:lt1>
        <a:srgbClr val="FFFFFF"/>
      </a:lt1>
      <a:dk2>
        <a:srgbClr val="03A158"/>
      </a:dk2>
      <a:lt2>
        <a:srgbClr val="FFFFFF"/>
      </a:lt2>
      <a:accent1>
        <a:srgbClr val="006195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3A158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Savon">
    <a:maj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Savon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5000"/>
              <a:lumMod val="105000"/>
            </a:schemeClr>
          </a:gs>
          <a:gs pos="100000">
            <a:schemeClr val="phClr">
              <a:tint val="65000"/>
              <a:satMod val="100000"/>
              <a:lumMod val="100000"/>
            </a:schemeClr>
          </a:gs>
          <a:gs pos="100000">
            <a:schemeClr val="phClr">
              <a:tint val="7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0000"/>
              <a:lumMod val="100000"/>
            </a:schemeClr>
          </a:gs>
          <a:gs pos="50000">
            <a:schemeClr val="phClr">
              <a:shade val="99000"/>
              <a:satMod val="105000"/>
              <a:lumMod val="100000"/>
            </a:schemeClr>
          </a:gs>
          <a:gs pos="100000">
            <a:schemeClr val="phClr">
              <a:shade val="98000"/>
              <a:satMod val="105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12700" dir="5400000" algn="ctr" rotWithShape="0">
            <a:srgbClr val="000000">
              <a:alpha val="63000"/>
            </a:srgbClr>
          </a:outerShdw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shade val="92000"/>
              <a:satMod val="160000"/>
            </a:schemeClr>
          </a:gs>
          <a:gs pos="77000">
            <a:schemeClr val="phClr">
              <a:tint val="100000"/>
              <a:shade val="73000"/>
              <a:satMod val="155000"/>
            </a:schemeClr>
          </a:gs>
          <a:gs pos="100000">
            <a:schemeClr val="phClr">
              <a:tint val="100000"/>
              <a:shade val="67000"/>
              <a:satMod val="145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2000"/>
              <a:satMod val="115000"/>
            </a:schemeClr>
          </a:duotone>
        </a:blip>
        <a:tile tx="0" ty="0" sx="60000" sy="6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627</Words>
  <Application>Microsoft Office PowerPoint</Application>
  <PresentationFormat>On-screen Show (4:3)</PresentationFormat>
  <Paragraphs>206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Bariol Regular</vt:lpstr>
      <vt:lpstr>Calibri</vt:lpstr>
      <vt:lpstr>Calibri Light</vt:lpstr>
      <vt:lpstr>Symbol</vt:lpstr>
      <vt:lpstr>Wingdings</vt:lpstr>
      <vt:lpstr>Office Theme</vt:lpstr>
      <vt:lpstr>1_Office Theme</vt:lpstr>
      <vt:lpstr>Evaluation STEREO III programme</vt:lpstr>
      <vt:lpstr>PowerPoint Presentation</vt:lpstr>
      <vt:lpstr>STEREO III accomplishments: valorisation and support</vt:lpstr>
      <vt:lpstr>STEREO III accomplishments: valorisation and support</vt:lpstr>
      <vt:lpstr>STEREO III projects in figures</vt:lpstr>
      <vt:lpstr>Projects and paper output</vt:lpstr>
      <vt:lpstr>Projects per programme theme</vt:lpstr>
      <vt:lpstr>International standing STEREO III scientists</vt:lpstr>
      <vt:lpstr>PowerPoint Presentation</vt:lpstr>
      <vt:lpstr>SRIII programme evaluation</vt:lpstr>
      <vt:lpstr>PowerPoint Presentation</vt:lpstr>
      <vt:lpstr>Appraisal by Expert Panel</vt:lpstr>
      <vt:lpstr>Recommendations</vt:lpstr>
    </vt:vector>
  </TitlesOfParts>
  <Company>BELSPO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ROTTIERS Pieter</dc:creator>
  <cp:lastModifiedBy>VANDENABEELE Joost</cp:lastModifiedBy>
  <cp:revision>206</cp:revision>
  <dcterms:created xsi:type="dcterms:W3CDTF">2021-02-23T11:55:43Z</dcterms:created>
  <dcterms:modified xsi:type="dcterms:W3CDTF">2023-03-15T10:15:32Z</dcterms:modified>
</cp:coreProperties>
</file>