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256" r:id="rId3"/>
    <p:sldId id="900" r:id="rId4"/>
    <p:sldId id="907" r:id="rId5"/>
    <p:sldId id="906" r:id="rId6"/>
    <p:sldId id="1448943054" r:id="rId7"/>
    <p:sldId id="831" r:id="rId8"/>
    <p:sldId id="1448943049" r:id="rId9"/>
    <p:sldId id="1448943050" r:id="rId10"/>
    <p:sldId id="1448943051" r:id="rId11"/>
    <p:sldId id="703" r:id="rId12"/>
    <p:sldId id="1448943065" r:id="rId13"/>
    <p:sldId id="706" r:id="rId14"/>
    <p:sldId id="897" r:id="rId15"/>
    <p:sldId id="704" r:id="rId16"/>
    <p:sldId id="705" r:id="rId17"/>
    <p:sldId id="1448943066" r:id="rId18"/>
    <p:sldId id="1448943061" r:id="rId19"/>
    <p:sldId id="843" r:id="rId20"/>
    <p:sldId id="846" r:id="rId21"/>
    <p:sldId id="260" r:id="rId22"/>
    <p:sldId id="1448943062" r:id="rId23"/>
    <p:sldId id="893" r:id="rId24"/>
    <p:sldId id="1448943068" r:id="rId25"/>
    <p:sldId id="1448943067" r:id="rId26"/>
    <p:sldId id="8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704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orient="horz" pos="4247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2795" userDrawn="1">
          <p15:clr>
            <a:srgbClr val="A4A3A4"/>
          </p15:clr>
        </p15:guide>
        <p15:guide id="8" orient="horz" pos="2750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748" userDrawn="1">
          <p15:clr>
            <a:srgbClr val="A4A3A4"/>
          </p15:clr>
        </p15:guide>
        <p15:guide id="11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8F3E0F-474B-2E29-BA9F-2110FEBFB087}" name="Vandenabeele Joost" initials="VJ" userId="2560fb91f093723a" providerId="Windows Live"/>
  <p188:author id="{49A97C31-34B8-D03B-289F-D30DBAC31AAA}" name="VANDENABEELE Joost" initials="VJ" userId="VANDENABEELE Joost" providerId="None"/>
  <p188:author id="{6DF46037-1A80-B913-941F-021F4A2C04F9}" name="VERBESSELT Jan" initials="VJ" userId="S::jan.verbesselt@belspo.be::4ea6a9ab-725d-4f86-ba3d-e06d117207d5" providerId="AD"/>
  <p188:author id="{84E4F3FC-1793-FDC5-2B4C-5DF579D99332}" name="ROTTIERS Pieter" initials="RP" userId="S::pieter.rottiers@belspo.be::d3e91f2e-bf54-4073-8ffb-e6506a73b5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NABEELE Joost" initials="VJ" lastIdx="2" clrIdx="0">
    <p:extLst>
      <p:ext uri="{19B8F6BF-5375-455C-9EA6-DF929625EA0E}">
        <p15:presenceInfo xmlns:p15="http://schemas.microsoft.com/office/powerpoint/2012/main" userId="S::joost.vandenabeele@belspo.be::1be4b21e-4735-4663-8f1e-4185cbfef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F"/>
    <a:srgbClr val="94C23B"/>
    <a:srgbClr val="006195"/>
    <a:srgbClr val="CBD2DD"/>
    <a:srgbClr val="00887F"/>
    <a:srgbClr val="FFFF99"/>
    <a:srgbClr val="00B050"/>
    <a:srgbClr val="008A7C"/>
    <a:srgbClr val="33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73366" autoAdjust="0"/>
  </p:normalViewPr>
  <p:slideViewPr>
    <p:cSldViewPr showGuides="1">
      <p:cViewPr varScale="1">
        <p:scale>
          <a:sx n="46" d="100"/>
          <a:sy n="46" d="100"/>
        </p:scale>
        <p:origin x="1804" y="28"/>
      </p:cViewPr>
      <p:guideLst>
        <p:guide orient="horz" pos="2160"/>
        <p:guide orient="horz" pos="2704"/>
        <p:guide orient="horz" pos="572"/>
        <p:guide orient="horz" pos="164"/>
        <p:guide orient="horz" pos="4247"/>
        <p:guide orient="horz" pos="709"/>
        <p:guide orient="horz" pos="2795"/>
        <p:guide orient="horz" pos="2750"/>
        <p:guide pos="2880"/>
        <p:guide pos="748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3" d="100"/>
          <a:sy n="123" d="100"/>
        </p:scale>
        <p:origin x="-110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4622-D8F5-4F60-8A2A-E41D2674697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DF48C-74BC-4D1F-A2F3-B11E06530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2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92A0-9CD8-4493-A8C6-EC1B2E4D061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1D16-84ED-455F-92B0-3B4F6FFA5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6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4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GB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3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sz="1200" noProof="0" dirty="0"/>
              <a:t>Our job is to make sure that our </a:t>
            </a:r>
            <a:r>
              <a:rPr lang="en-GB" sz="1200" dirty="0"/>
              <a:t>own </a:t>
            </a:r>
            <a:r>
              <a:rPr lang="en-GB" sz="1200" noProof="0" dirty="0"/>
              <a:t>research community, institutional users and others have access to the EO data they need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GB" dirty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GB" dirty="0"/>
              <a:t>BELSPO-funded: used to be, we got tons of requests for satellite images &gt;&lt; now dwindled to a trickle (simple explanation: Copernicus!)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GB" dirty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GB" dirty="0" err="1"/>
              <a:t>Pléiades</a:t>
            </a:r>
            <a:r>
              <a:rPr lang="en-GB" dirty="0"/>
              <a:t>: VHR imagery.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08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r>
              <a:rPr lang="en-GB" dirty="0" err="1"/>
              <a:t>Webstories</a:t>
            </a:r>
            <a:r>
              <a:rPr lang="en-GB" dirty="0"/>
              <a:t> showcase the STEREO projects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GB" dirty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GB" dirty="0"/>
              <a:t>Generally speaking, we are aiming to open up our communication to the general public, without ever losing sight of our core users: YOU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GB" dirty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GB" dirty="0"/>
              <a:t>In the past, we have had some AMAZING </a:t>
            </a:r>
            <a:r>
              <a:rPr lang="en-GB" dirty="0" err="1"/>
              <a:t>webstories</a:t>
            </a:r>
            <a:r>
              <a:rPr lang="en-GB" dirty="0"/>
              <a:t> sent in by you, but also some that were rather… heavy on the science lingo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2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D1D16-84ED-455F-92B0-3B4F6FFA5D3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4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4077073"/>
            <a:ext cx="5400600" cy="36004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1" y="4437113"/>
            <a:ext cx="5035589" cy="5760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9792" y="407657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—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41372" y="6376990"/>
            <a:ext cx="9819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15/03/2023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5314"/>
            <a:ext cx="8208144" cy="19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9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STEREO IV information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15/03/2023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STEREO IV information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2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0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4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4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3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5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3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12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6477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1" y="1125538"/>
            <a:ext cx="7488238" cy="5040312"/>
          </a:xfrm>
          <a:prstGeom prst="rect">
            <a:avLst/>
          </a:prstGeom>
        </p:spPr>
        <p:txBody>
          <a:bodyPr/>
          <a:lstStyle>
            <a:lvl3pPr marL="1143000" indent="-2286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–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14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0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1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912963"/>
            <a:ext cx="748823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450" y="1412778"/>
            <a:ext cx="748823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5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647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1816" y="1125538"/>
            <a:ext cx="3668216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125538"/>
            <a:ext cx="3682752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0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15/03/2023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STEREO IV information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5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15/03/2023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STEREO IV information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15/03/2023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STEREO IV information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3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15/03/2023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STEREO IV information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8F6CAD8-7C85-45D3-BDCF-E865D1B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4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23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684213" cy="6858000"/>
            </a:xfrm>
            <a:prstGeom prst="rect">
              <a:avLst/>
            </a:prstGeom>
            <a:solidFill>
              <a:srgbClr val="03A15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84213" y="0"/>
              <a:ext cx="8459787" cy="685800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6477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187452" y="1124746"/>
            <a:ext cx="7488237" cy="5001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90278" y="6376990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23E8FA-E6E9-45F2-AAC4-9512BDB14C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12" y="5761388"/>
            <a:ext cx="1171477" cy="9807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" y="116634"/>
            <a:ext cx="540000" cy="5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48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432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36C0-A6E2-4AEE-AD4A-9A710D8A97E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F64-E425-4BBB-88C5-7AF5EBD13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o.belspo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eiades4belgium.b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45E4-0033-76DE-4822-E101A1DF3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3768" y="3212976"/>
            <a:ext cx="6394784" cy="92919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ariol Regular" panose="02000506040000020003" pitchFamily="2" charset="0"/>
              </a:rPr>
              <a:t>The STEREO IV programme</a:t>
            </a:r>
          </a:p>
        </p:txBody>
      </p:sp>
    </p:spTree>
    <p:extLst>
      <p:ext uri="{BB962C8B-B14F-4D97-AF65-F5344CB8AC3E}">
        <p14:creationId xmlns:p14="http://schemas.microsoft.com/office/powerpoint/2010/main" val="215274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 - II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1" y="1100357"/>
            <a:ext cx="7488238" cy="564175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nl-BE" sz="4400" b="1" i="1" dirty="0" err="1">
                <a:solidFill>
                  <a:srgbClr val="00B050"/>
                </a:solidFill>
              </a:rPr>
              <a:t>Thematic</a:t>
            </a:r>
            <a:r>
              <a:rPr lang="nl-BE" sz="4400" b="1" i="1" dirty="0">
                <a:solidFill>
                  <a:srgbClr val="00B050"/>
                </a:solidFill>
              </a:rPr>
              <a:t> </a:t>
            </a:r>
            <a:r>
              <a:rPr lang="nl-BE" sz="4400" b="1" i="1" dirty="0" err="1">
                <a:solidFill>
                  <a:srgbClr val="00B050"/>
                </a:solidFill>
              </a:rPr>
              <a:t>network</a:t>
            </a:r>
            <a:r>
              <a:rPr lang="nl-BE" sz="4400" b="1" i="1" dirty="0">
                <a:solidFill>
                  <a:srgbClr val="00B050"/>
                </a:solidFill>
              </a:rPr>
              <a:t> </a:t>
            </a:r>
            <a:r>
              <a:rPr lang="nl-BE" sz="4400" b="1" i="1" dirty="0" err="1">
                <a:solidFill>
                  <a:srgbClr val="00B050"/>
                </a:solidFill>
              </a:rPr>
              <a:t>projects</a:t>
            </a:r>
            <a:endParaRPr lang="nl-BE" sz="4400" b="1" i="1" dirty="0">
              <a:solidFill>
                <a:srgbClr val="00B05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3500" b="1" i="1" dirty="0">
                <a:solidFill>
                  <a:srgbClr val="C00000"/>
                </a:solidFill>
              </a:rPr>
              <a:t>Multi-annual multidisciplinary </a:t>
            </a:r>
            <a:r>
              <a:rPr lang="en-US" sz="3500" dirty="0"/>
              <a:t>and</a:t>
            </a:r>
            <a:r>
              <a:rPr lang="en-US" sz="3500" b="1" i="1" dirty="0">
                <a:solidFill>
                  <a:srgbClr val="C00000"/>
                </a:solidFill>
              </a:rPr>
              <a:t> inter-disciplinary projects</a:t>
            </a:r>
          </a:p>
          <a:p>
            <a:pPr lvl="1">
              <a:lnSpc>
                <a:spcPct val="120000"/>
              </a:lnSpc>
            </a:pPr>
            <a:r>
              <a:rPr lang="en-US" sz="3500" b="1" dirty="0">
                <a:solidFill>
                  <a:srgbClr val="00B0F0"/>
                </a:solidFill>
              </a:rPr>
              <a:t>Duration</a:t>
            </a:r>
            <a:r>
              <a:rPr lang="en-US" sz="3500" dirty="0"/>
              <a:t>: </a:t>
            </a:r>
            <a:r>
              <a:rPr lang="en-US" sz="3500" b="1" dirty="0">
                <a:solidFill>
                  <a:srgbClr val="C00000"/>
                </a:solidFill>
              </a:rPr>
              <a:t>4 to 5 years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GB" sz="3500" dirty="0"/>
              <a:t>Aimed at </a:t>
            </a:r>
            <a:r>
              <a:rPr lang="en-GB" sz="3500" b="1" dirty="0">
                <a:solidFill>
                  <a:srgbClr val="C00000"/>
                </a:solidFill>
              </a:rPr>
              <a:t>fundamental to application-oriented research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GB" sz="3500" b="1" dirty="0">
                <a:solidFill>
                  <a:srgbClr val="C00000"/>
                </a:solidFill>
              </a:rPr>
              <a:t>Innovation</a:t>
            </a:r>
            <a:r>
              <a:rPr lang="en-GB" sz="3500" dirty="0"/>
              <a:t> is key: new RS data, new methodologies, innovative thematic use of RS, introduction RS in new research domain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GB" sz="3500" dirty="0"/>
              <a:t>Must address global societal challenges listed in thematic priorities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GB" sz="3500" b="1" dirty="0">
                <a:solidFill>
                  <a:srgbClr val="00B0F0"/>
                </a:solidFill>
              </a:rPr>
              <a:t>Partnership</a:t>
            </a:r>
            <a:r>
              <a:rPr lang="en-GB" sz="3500" dirty="0"/>
              <a:t> :  </a:t>
            </a:r>
            <a:r>
              <a:rPr lang="en-GB" sz="3500" b="1" dirty="0">
                <a:solidFill>
                  <a:srgbClr val="C00000"/>
                </a:solidFill>
              </a:rPr>
              <a:t>2-4 Belgian research teams </a:t>
            </a:r>
            <a:r>
              <a:rPr lang="en-GB" sz="3500" dirty="0"/>
              <a:t>and</a:t>
            </a:r>
            <a:r>
              <a:rPr lang="en-GB" sz="3500" b="1" dirty="0">
                <a:solidFill>
                  <a:srgbClr val="C00000"/>
                </a:solidFill>
              </a:rPr>
              <a:t> </a:t>
            </a:r>
            <a:r>
              <a:rPr lang="en-GB" sz="3500" dirty="0"/>
              <a:t>mandatory </a:t>
            </a:r>
            <a:r>
              <a:rPr lang="en-GB" sz="3500" b="1" dirty="0">
                <a:solidFill>
                  <a:srgbClr val="C00000"/>
                </a:solidFill>
              </a:rPr>
              <a:t>1-2  international team(s) 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GB" sz="3500" dirty="0"/>
              <a:t>Inclusion of </a:t>
            </a:r>
            <a:r>
              <a:rPr lang="en-GB" sz="3500" b="1" dirty="0">
                <a:solidFill>
                  <a:srgbClr val="C00000"/>
                </a:solidFill>
              </a:rPr>
              <a:t>teams from Flemish and French community</a:t>
            </a:r>
            <a:endParaRPr lang="en-GB" sz="3500" dirty="0"/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GB" sz="3500" dirty="0"/>
              <a:t>Frame for </a:t>
            </a:r>
            <a:r>
              <a:rPr lang="en-GB" sz="3500" b="1" dirty="0">
                <a:solidFill>
                  <a:srgbClr val="C00000"/>
                </a:solidFill>
              </a:rPr>
              <a:t>PhD research</a:t>
            </a:r>
          </a:p>
          <a:p>
            <a:pPr lvl="1">
              <a:lnSpc>
                <a:spcPct val="120000"/>
              </a:lnSpc>
              <a:buSzPct val="100000"/>
              <a:defRPr/>
            </a:pPr>
            <a:r>
              <a:rPr lang="en-GB" sz="3500" dirty="0"/>
              <a:t>There should be a </a:t>
            </a:r>
            <a:r>
              <a:rPr lang="en-GB" sz="3500" b="1" dirty="0">
                <a:solidFill>
                  <a:srgbClr val="C00000"/>
                </a:solidFill>
              </a:rPr>
              <a:t>genuine synergy </a:t>
            </a:r>
            <a:r>
              <a:rPr lang="en-GB" sz="3500" dirty="0"/>
              <a:t>between all project partners (joint papers and PhDs, stays and training of staff at partner institutes)</a:t>
            </a:r>
            <a:endParaRPr lang="nl-BE" sz="3500" i="1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99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 - III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25541"/>
            <a:ext cx="7488238" cy="453570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l-BE" b="1" dirty="0">
                <a:solidFill>
                  <a:srgbClr val="00B050"/>
                </a:solidFill>
              </a:rPr>
              <a:t>Exploration </a:t>
            </a:r>
            <a:r>
              <a:rPr lang="nl-BE" b="1" dirty="0" err="1">
                <a:solidFill>
                  <a:srgbClr val="00B050"/>
                </a:solidFill>
              </a:rPr>
              <a:t>projects</a:t>
            </a:r>
            <a:endParaRPr lang="nl-BE" b="1" dirty="0">
              <a:solidFill>
                <a:srgbClr val="00B05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Small-scale</a:t>
            </a:r>
            <a:r>
              <a:rPr lang="en-US" sz="2400" dirty="0"/>
              <a:t> projects with focus on </a:t>
            </a:r>
            <a:r>
              <a:rPr lang="en-US" sz="2400" b="1" dirty="0">
                <a:solidFill>
                  <a:srgbClr val="C00000"/>
                </a:solidFill>
              </a:rPr>
              <a:t>innovation in RS</a:t>
            </a:r>
            <a:r>
              <a:rPr lang="en-US" sz="2400" dirty="0"/>
              <a:t>:</a:t>
            </a:r>
          </a:p>
          <a:p>
            <a:pPr lvl="2"/>
            <a:r>
              <a:rPr lang="en-US" sz="2100" dirty="0"/>
              <a:t>Duration </a:t>
            </a:r>
            <a:r>
              <a:rPr lang="en-US" sz="2100" b="1" dirty="0">
                <a:solidFill>
                  <a:srgbClr val="C00000"/>
                </a:solidFill>
              </a:rPr>
              <a:t>1 to 3 years</a:t>
            </a:r>
          </a:p>
          <a:p>
            <a:pPr lvl="2"/>
            <a:r>
              <a:rPr lang="en-US" sz="2100" dirty="0"/>
              <a:t>Executed by </a:t>
            </a:r>
            <a:r>
              <a:rPr lang="en-US" sz="2100" b="1" dirty="0">
                <a:solidFill>
                  <a:srgbClr val="C00000"/>
                </a:solidFill>
              </a:rPr>
              <a:t>1 to 3 Belgian teams </a:t>
            </a:r>
            <a:r>
              <a:rPr lang="en-US" sz="2100" dirty="0"/>
              <a:t>– international team optional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The projects are directed at either:</a:t>
            </a:r>
          </a:p>
          <a:p>
            <a:pPr marL="1071563" lvl="1" indent="-354013">
              <a:buFont typeface="+mj-lt"/>
              <a:buAutoNum type="arabicPeriod"/>
              <a:tabLst>
                <a:tab pos="1071563" algn="l"/>
              </a:tabLst>
            </a:pPr>
            <a:r>
              <a:rPr lang="en-US" dirty="0"/>
              <a:t>Investigating new concepts, technologies and sensors- high risk projects encouraged (</a:t>
            </a:r>
            <a:r>
              <a:rPr lang="en-US" b="1" dirty="0">
                <a:solidFill>
                  <a:srgbClr val="C00000"/>
                </a:solidFill>
              </a:rPr>
              <a:t>INNOVATION PROJECT</a:t>
            </a:r>
            <a:r>
              <a:rPr lang="en-US" dirty="0"/>
              <a:t>)</a:t>
            </a:r>
          </a:p>
          <a:p>
            <a:pPr marL="1071563" lvl="1" indent="-354013">
              <a:buFont typeface="+mj-lt"/>
              <a:buAutoNum type="arabicPeriod"/>
              <a:tabLst>
                <a:tab pos="1071563" algn="l"/>
              </a:tabLst>
            </a:pPr>
            <a:r>
              <a:rPr lang="en-US" dirty="0"/>
              <a:t>Exploring a new research track resulting from previous BELSPO projects (</a:t>
            </a:r>
            <a:r>
              <a:rPr lang="en-US" b="1" dirty="0">
                <a:solidFill>
                  <a:srgbClr val="C00000"/>
                </a:solidFill>
              </a:rPr>
              <a:t>SPIN-OFF PROJECT</a:t>
            </a:r>
            <a:r>
              <a:rPr lang="en-US" dirty="0"/>
              <a:t>)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2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 -  IV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25538"/>
            <a:ext cx="7471641" cy="39596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sz="3600" b="1" dirty="0" err="1">
                <a:solidFill>
                  <a:srgbClr val="00B050"/>
                </a:solidFill>
              </a:rPr>
              <a:t>Early</a:t>
            </a:r>
            <a:r>
              <a:rPr lang="nl-BE" sz="3600" b="1" dirty="0">
                <a:solidFill>
                  <a:srgbClr val="00B050"/>
                </a:solidFill>
              </a:rPr>
              <a:t> </a:t>
            </a:r>
            <a:r>
              <a:rPr lang="nl-BE" sz="3600" b="1" dirty="0" err="1">
                <a:solidFill>
                  <a:srgbClr val="00B050"/>
                </a:solidFill>
              </a:rPr>
              <a:t>career</a:t>
            </a:r>
            <a:r>
              <a:rPr lang="nl-BE" sz="3600" b="1" dirty="0">
                <a:solidFill>
                  <a:srgbClr val="00B050"/>
                </a:solidFill>
              </a:rPr>
              <a:t> </a:t>
            </a:r>
            <a:r>
              <a:rPr lang="nl-BE" sz="3600" b="1" dirty="0" err="1">
                <a:solidFill>
                  <a:srgbClr val="00B050"/>
                </a:solidFill>
              </a:rPr>
              <a:t>scientist</a:t>
            </a:r>
            <a:r>
              <a:rPr lang="nl-BE" sz="3600" b="1" dirty="0">
                <a:solidFill>
                  <a:srgbClr val="00B050"/>
                </a:solidFill>
              </a:rPr>
              <a:t> </a:t>
            </a:r>
            <a:r>
              <a:rPr lang="nl-BE" sz="3600" b="1" dirty="0" err="1">
                <a:solidFill>
                  <a:srgbClr val="00B050"/>
                </a:solidFill>
              </a:rPr>
              <a:t>grant</a:t>
            </a:r>
            <a:r>
              <a:rPr lang="nl-BE" sz="3600" b="1" dirty="0">
                <a:solidFill>
                  <a:srgbClr val="00B050"/>
                </a:solidFill>
              </a:rPr>
              <a:t> 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2</a:t>
            </a:r>
            <a:r>
              <a:rPr lang="en-GB" sz="2500" baseline="30000" dirty="0"/>
              <a:t>nd</a:t>
            </a:r>
            <a:r>
              <a:rPr lang="en-GB" sz="2500" dirty="0"/>
              <a:t> half of programme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Grants of max. 2 years to promising young scientists 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To carry out innovative remote sensing research in a Belgian host laboratory of their choice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Outlines still to be defined</a:t>
            </a:r>
            <a:endParaRPr lang="nl-BE" sz="2500" dirty="0"/>
          </a:p>
          <a:p>
            <a:pPr lvl="1">
              <a:lnSpc>
                <a:spcPct val="110000"/>
              </a:lnSpc>
              <a:defRPr/>
            </a:pPr>
            <a:endParaRPr lang="en-GB" sz="2500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90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 - 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25537"/>
            <a:ext cx="7488238" cy="561657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sz="3600" b="1" dirty="0">
                <a:solidFill>
                  <a:srgbClr val="00B050"/>
                </a:solidFill>
              </a:rPr>
              <a:t>Application </a:t>
            </a:r>
            <a:r>
              <a:rPr lang="nl-BE" sz="3600" b="1" dirty="0" err="1">
                <a:solidFill>
                  <a:srgbClr val="00B050"/>
                </a:solidFill>
              </a:rPr>
              <a:t>projects</a:t>
            </a:r>
            <a:endParaRPr lang="nl-BE" sz="3600" b="1" dirty="0">
              <a:solidFill>
                <a:srgbClr val="00B050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GB" sz="2500" b="1" dirty="0">
                <a:solidFill>
                  <a:srgbClr val="C00000"/>
                </a:solidFill>
              </a:rPr>
              <a:t>Knowledge and technology transfer </a:t>
            </a:r>
            <a:r>
              <a:rPr lang="en-GB" sz="2500" dirty="0"/>
              <a:t>between research institutions and Belgian public </a:t>
            </a:r>
            <a:r>
              <a:rPr lang="en-GB" sz="2500" b="1" dirty="0">
                <a:solidFill>
                  <a:srgbClr val="C00000"/>
                </a:solidFill>
              </a:rPr>
              <a:t>administrations</a:t>
            </a:r>
            <a:r>
              <a:rPr lang="en-GB" sz="2500" dirty="0"/>
              <a:t> or </a:t>
            </a:r>
            <a:r>
              <a:rPr lang="en-GB" sz="2500" b="1" dirty="0">
                <a:solidFill>
                  <a:srgbClr val="C00000"/>
                </a:solidFill>
              </a:rPr>
              <a:t>private companies 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Non-research organisations in the driver’s seat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500" dirty="0"/>
              <a:t>Potential gains in resources, efficacy or business must be clearly demonstrated</a:t>
            </a:r>
            <a:endParaRPr lang="en-GB" sz="2500" dirty="0"/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Non-research organisations cannot obtain funding 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Max. duration 3 years - Max. 3 research teams </a:t>
            </a:r>
          </a:p>
          <a:p>
            <a:pPr lvl="1">
              <a:lnSpc>
                <a:spcPct val="110000"/>
              </a:lnSpc>
              <a:defRPr/>
            </a:pPr>
            <a:endParaRPr lang="en-GB" sz="2500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30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 - VI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1" y="1125537"/>
            <a:ext cx="7488238" cy="561657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l-BE" sz="3600" b="1" dirty="0">
                <a:solidFill>
                  <a:srgbClr val="00B050"/>
                </a:solidFill>
              </a:rPr>
              <a:t>Shared </a:t>
            </a:r>
            <a:r>
              <a:rPr lang="nl-BE" sz="3600" b="1" dirty="0" err="1">
                <a:solidFill>
                  <a:srgbClr val="00B050"/>
                </a:solidFill>
              </a:rPr>
              <a:t>cost</a:t>
            </a:r>
            <a:r>
              <a:rPr lang="nl-BE" sz="3600" b="1" dirty="0">
                <a:solidFill>
                  <a:srgbClr val="00B050"/>
                </a:solidFill>
              </a:rPr>
              <a:t> </a:t>
            </a:r>
            <a:r>
              <a:rPr lang="nl-BE" sz="3600" b="1" dirty="0" err="1">
                <a:solidFill>
                  <a:srgbClr val="00B050"/>
                </a:solidFill>
              </a:rPr>
              <a:t>projects</a:t>
            </a:r>
            <a:endParaRPr lang="nl-BE" sz="3600" b="1" dirty="0">
              <a:solidFill>
                <a:srgbClr val="00B050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sz="2500" b="1" dirty="0">
                <a:solidFill>
                  <a:srgbClr val="C00000"/>
                </a:solidFill>
              </a:rPr>
              <a:t>Co-financing</a:t>
            </a:r>
            <a:r>
              <a:rPr lang="en-US" sz="2500" dirty="0"/>
              <a:t> for a </a:t>
            </a:r>
            <a:r>
              <a:rPr lang="en-US" sz="2500" b="1" dirty="0">
                <a:solidFill>
                  <a:srgbClr val="C00000"/>
                </a:solidFill>
              </a:rPr>
              <a:t>Belgian partner </a:t>
            </a:r>
            <a:r>
              <a:rPr lang="en-US" sz="2500" dirty="0"/>
              <a:t>who was selected for an international, bilateral, regional or national project but did not receive a 100 % financing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2500" dirty="0"/>
              <a:t>Mother project must be selected upon basis of </a:t>
            </a:r>
            <a:r>
              <a:rPr lang="en-US" sz="2500" b="1" dirty="0">
                <a:solidFill>
                  <a:srgbClr val="C00000"/>
                </a:solidFill>
              </a:rPr>
              <a:t>peer review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Only the part of project dealing with </a:t>
            </a:r>
            <a:r>
              <a:rPr lang="en-GB" sz="2500" b="1" dirty="0">
                <a:solidFill>
                  <a:srgbClr val="C00000"/>
                </a:solidFill>
              </a:rPr>
              <a:t>remote sensing </a:t>
            </a:r>
            <a:r>
              <a:rPr lang="en-GB" sz="2500" dirty="0"/>
              <a:t>can be financed</a:t>
            </a:r>
          </a:p>
          <a:p>
            <a:pPr lvl="1">
              <a:lnSpc>
                <a:spcPct val="120000"/>
              </a:lnSpc>
              <a:defRPr/>
            </a:pPr>
            <a:r>
              <a:rPr lang="en-GB" sz="2500" dirty="0"/>
              <a:t>Co-funding for a Belgian participation in transnational programmes such as ERA-nets is also possible</a:t>
            </a:r>
            <a:endParaRPr lang="nl-BE" sz="25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173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 - VII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25538"/>
            <a:ext cx="7488238" cy="57324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nl-BE" sz="9600" b="1" dirty="0" err="1">
                <a:solidFill>
                  <a:srgbClr val="00B050"/>
                </a:solidFill>
              </a:rPr>
              <a:t>Dissemination</a:t>
            </a:r>
            <a:r>
              <a:rPr lang="nl-BE" sz="9600" b="1" dirty="0">
                <a:solidFill>
                  <a:srgbClr val="00B050"/>
                </a:solidFill>
              </a:rPr>
              <a:t> </a:t>
            </a:r>
            <a:r>
              <a:rPr lang="nl-BE" sz="9600" b="1" dirty="0" err="1">
                <a:solidFill>
                  <a:srgbClr val="00B050"/>
                </a:solidFill>
              </a:rPr>
              <a:t>and</a:t>
            </a:r>
            <a:r>
              <a:rPr lang="nl-BE" sz="9600" b="1" dirty="0">
                <a:solidFill>
                  <a:srgbClr val="00B050"/>
                </a:solidFill>
              </a:rPr>
              <a:t> support (DISSUP) </a:t>
            </a:r>
            <a:r>
              <a:rPr lang="nl-BE" sz="9600" b="1" dirty="0" err="1">
                <a:solidFill>
                  <a:srgbClr val="00B050"/>
                </a:solidFill>
              </a:rPr>
              <a:t>projects</a:t>
            </a:r>
            <a:r>
              <a:rPr lang="nl-BE" sz="9600" b="1" dirty="0">
                <a:solidFill>
                  <a:srgbClr val="00B050"/>
                </a:solidFill>
              </a:rPr>
              <a:t> 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7200" b="1" dirty="0">
                <a:solidFill>
                  <a:srgbClr val="C00000"/>
                </a:solidFill>
              </a:rPr>
              <a:t>Small short-term projects </a:t>
            </a:r>
            <a:r>
              <a:rPr lang="en-US" sz="7200" dirty="0"/>
              <a:t>- maximum duration of 6 months - budget not exceeding </a:t>
            </a:r>
            <a:r>
              <a:rPr lang="en-US" sz="7200" b="1" dirty="0">
                <a:solidFill>
                  <a:srgbClr val="C00000"/>
                </a:solidFill>
              </a:rPr>
              <a:t>€ 30,000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7200" dirty="0"/>
              <a:t>They concern </a:t>
            </a:r>
            <a:r>
              <a:rPr lang="en-US" sz="7200" dirty="0" err="1"/>
              <a:t>a.o.</a:t>
            </a:r>
            <a:r>
              <a:rPr lang="en-US" sz="72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Writing up of papers of project research output not initially foreseen or not yet mature by the end of the project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7200" dirty="0"/>
              <a:t>Making software written for a specific project accessible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7200" dirty="0"/>
              <a:t>Small dedicated research needed for BELSPO or to support use of remote sensing in an unserved specific research domain</a:t>
            </a:r>
            <a:endParaRPr lang="en-US" sz="7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7200" dirty="0"/>
              <a:t>Linking up of two STEREO projects through comparison of approaches, testing of methodology in study site of other project, joint paper, ….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7200" dirty="0"/>
              <a:t>Training grant for scientist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7200" dirty="0"/>
              <a:t>….</a:t>
            </a:r>
            <a:endParaRPr lang="en-US" sz="72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055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 -  VIII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25538"/>
            <a:ext cx="7471641" cy="172739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l-BE" sz="3600" b="1" dirty="0">
                <a:solidFill>
                  <a:srgbClr val="00B050"/>
                </a:solidFill>
              </a:rPr>
              <a:t>Cal/val </a:t>
            </a:r>
            <a:r>
              <a:rPr lang="nl-BE" sz="3600" b="1" dirty="0" err="1">
                <a:solidFill>
                  <a:srgbClr val="00B050"/>
                </a:solidFill>
              </a:rPr>
              <a:t>activities</a:t>
            </a:r>
            <a:r>
              <a:rPr lang="nl-BE" sz="3600" b="1" dirty="0">
                <a:solidFill>
                  <a:srgbClr val="00B050"/>
                </a:solidFill>
              </a:rPr>
              <a:t> </a:t>
            </a:r>
          </a:p>
          <a:p>
            <a:pPr lvl="1">
              <a:lnSpc>
                <a:spcPct val="110000"/>
              </a:lnSpc>
              <a:defRPr/>
            </a:pPr>
            <a:r>
              <a:rPr lang="en-GB" sz="2500" dirty="0"/>
              <a:t>Outlines still to be defined after negotiation with national and international stakeholders</a:t>
            </a:r>
          </a:p>
          <a:p>
            <a:pPr lvl="1">
              <a:lnSpc>
                <a:spcPct val="110000"/>
              </a:lnSpc>
              <a:defRPr/>
            </a:pPr>
            <a:endParaRPr lang="nl-BE" sz="2500" dirty="0"/>
          </a:p>
          <a:p>
            <a:pPr lvl="1">
              <a:lnSpc>
                <a:spcPct val="110000"/>
              </a:lnSpc>
              <a:defRPr/>
            </a:pPr>
            <a:endParaRPr lang="en-GB" sz="2500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9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>
                <a:solidFill>
                  <a:srgbClr val="FFFFFF">
                    <a:lumMod val="50000"/>
                  </a:srgbClr>
                </a:solidFill>
                <a:latin typeface="Calibri"/>
              </a:rPr>
              <a:t>15/03/2023</a:t>
            </a:r>
            <a:endParaRPr lang="en-GB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  <a:latin typeface="Calibri"/>
              </a:rPr>
              <a:t>STEREO IV information</a:t>
            </a:r>
            <a:endParaRPr lang="en-GB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>
                <a:solidFill>
                  <a:srgbClr val="FFFFFF">
                    <a:lumMod val="50000"/>
                  </a:srgbClr>
                </a:solidFill>
                <a:latin typeface="Calibri"/>
              </a:rPr>
              <a:pPr/>
              <a:t>17</a:t>
            </a:fld>
            <a:endParaRPr lang="en-GB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6C7079-E947-9D04-7755-F1D2CEBA908C}"/>
              </a:ext>
            </a:extLst>
          </p:cNvPr>
          <p:cNvSpPr txBox="1"/>
          <p:nvPr/>
        </p:nvSpPr>
        <p:spPr>
          <a:xfrm>
            <a:off x="1018800" y="1211595"/>
            <a:ext cx="374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195"/>
                </a:solidFill>
              </a:rPr>
              <a:t>Support at EO events</a:t>
            </a:r>
          </a:p>
          <a:p>
            <a:pPr algn="ctr"/>
            <a:r>
              <a:rPr lang="en-GB" sz="2400" dirty="0">
                <a:solidFill>
                  <a:srgbClr val="00B050"/>
                </a:solidFill>
              </a:rPr>
              <a:t>such as today!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3565A-4F35-C650-A323-18A1E35DCBD2}"/>
              </a:ext>
            </a:extLst>
          </p:cNvPr>
          <p:cNvSpPr txBox="1"/>
          <p:nvPr/>
        </p:nvSpPr>
        <p:spPr>
          <a:xfrm>
            <a:off x="4695348" y="1304519"/>
            <a:ext cx="3146732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195"/>
                </a:solidFill>
              </a:rPr>
              <a:t>Outreach </a:t>
            </a:r>
            <a:br>
              <a:rPr lang="en-GB" sz="3200" dirty="0">
                <a:solidFill>
                  <a:srgbClr val="006195"/>
                </a:solidFill>
              </a:rPr>
            </a:br>
            <a:r>
              <a:rPr lang="en-GB" sz="2400" dirty="0">
                <a:solidFill>
                  <a:srgbClr val="00B050"/>
                </a:solidFill>
              </a:rPr>
              <a:t>BEO website, newsletter, Twitter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22620-620C-69E6-BE43-093108CB092E}"/>
              </a:ext>
            </a:extLst>
          </p:cNvPr>
          <p:cNvSpPr txBox="1"/>
          <p:nvPr/>
        </p:nvSpPr>
        <p:spPr>
          <a:xfrm>
            <a:off x="1319561" y="3141308"/>
            <a:ext cx="3146732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195"/>
                </a:solidFill>
              </a:rPr>
              <a:t>Image Acquisition </a:t>
            </a:r>
            <a:br>
              <a:rPr lang="en-GB" sz="3200" dirty="0">
                <a:solidFill>
                  <a:srgbClr val="006195"/>
                </a:solidFill>
              </a:rPr>
            </a:br>
            <a:r>
              <a:rPr lang="en-GB" sz="2400" dirty="0">
                <a:solidFill>
                  <a:srgbClr val="00B050"/>
                </a:solidFill>
              </a:rPr>
              <a:t>EO imagery for use in STEREO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E5F20-F904-ACE3-19C1-7F227CF7BE2C}"/>
              </a:ext>
            </a:extLst>
          </p:cNvPr>
          <p:cNvSpPr txBox="1"/>
          <p:nvPr/>
        </p:nvSpPr>
        <p:spPr>
          <a:xfrm>
            <a:off x="1018800" y="4840261"/>
            <a:ext cx="314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195"/>
                </a:solidFill>
              </a:rPr>
              <a:t>Training</a:t>
            </a:r>
            <a:br>
              <a:rPr lang="en-GB" sz="3200" dirty="0">
                <a:solidFill>
                  <a:srgbClr val="006195"/>
                </a:solidFill>
              </a:rPr>
            </a:br>
            <a:r>
              <a:rPr lang="en-GB" sz="2400" dirty="0">
                <a:solidFill>
                  <a:srgbClr val="00B050"/>
                </a:solidFill>
              </a:rPr>
              <a:t>aimed at researchers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57EAA-1428-D125-9EBD-6AA653799F1B}"/>
              </a:ext>
            </a:extLst>
          </p:cNvPr>
          <p:cNvSpPr txBox="1"/>
          <p:nvPr/>
        </p:nvSpPr>
        <p:spPr>
          <a:xfrm>
            <a:off x="5817757" y="2739102"/>
            <a:ext cx="3146732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195"/>
                </a:solidFill>
              </a:rPr>
              <a:t>Cal/</a:t>
            </a:r>
            <a:r>
              <a:rPr lang="en-GB" sz="3200" dirty="0" err="1">
                <a:solidFill>
                  <a:srgbClr val="006195"/>
                </a:solidFill>
              </a:rPr>
              <a:t>val</a:t>
            </a:r>
            <a:r>
              <a:rPr lang="en-GB" sz="3200" dirty="0">
                <a:solidFill>
                  <a:srgbClr val="006195"/>
                </a:solidFill>
              </a:rPr>
              <a:t> activities</a:t>
            </a:r>
            <a:br>
              <a:rPr lang="en-GB" sz="3200" dirty="0">
                <a:solidFill>
                  <a:srgbClr val="006195"/>
                </a:solidFill>
                <a:latin typeface="Calibri"/>
              </a:rPr>
            </a:br>
            <a:r>
              <a:rPr lang="en-GB" sz="2400" dirty="0">
                <a:solidFill>
                  <a:srgbClr val="00B050"/>
                </a:solidFill>
                <a:latin typeface="Calibri"/>
              </a:rPr>
              <a:t>of tools and instruments</a:t>
            </a:r>
            <a:endParaRPr lang="en-GB" sz="3200" dirty="0">
              <a:solidFill>
                <a:srgbClr val="00619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D0B34-0CFA-B155-2EAF-B234A3CA7B9E}"/>
              </a:ext>
            </a:extLst>
          </p:cNvPr>
          <p:cNvSpPr txBox="1"/>
          <p:nvPr/>
        </p:nvSpPr>
        <p:spPr>
          <a:xfrm>
            <a:off x="5076056" y="4286262"/>
            <a:ext cx="3146732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195"/>
                </a:solidFill>
              </a:rPr>
              <a:t>Toolbox support</a:t>
            </a:r>
            <a:br>
              <a:rPr lang="en-GB" sz="3200" dirty="0">
                <a:solidFill>
                  <a:srgbClr val="006195"/>
                </a:solidFill>
              </a:rPr>
            </a:br>
            <a:r>
              <a:rPr lang="en-GB" sz="2400" dirty="0">
                <a:solidFill>
                  <a:srgbClr val="00B050"/>
                </a:solidFill>
              </a:rPr>
              <a:t>STEREO-generated software and datasets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24D09A-6A8E-AAB5-A6FA-1B9CFF9E578E}"/>
              </a:ext>
            </a:extLst>
          </p:cNvPr>
          <p:cNvSpPr txBox="1">
            <a:spLocks/>
          </p:cNvSpPr>
          <p:nvPr/>
        </p:nvSpPr>
        <p:spPr>
          <a:xfrm>
            <a:off x="1187624" y="260648"/>
            <a:ext cx="7488238" cy="6477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cap="all" dirty="0"/>
              <a:t>Valorisation and support – Activities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784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125538"/>
            <a:ext cx="5687864" cy="504031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noProof="0" dirty="0"/>
            </a:br>
            <a:endParaRPr lang="en-GB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B833026-B383-4EF7-BD76-91B806D713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54541F-2275-46BA-BAC8-9E5084223681}"/>
              </a:ext>
            </a:extLst>
          </p:cNvPr>
          <p:cNvSpPr txBox="1">
            <a:spLocks/>
          </p:cNvSpPr>
          <p:nvPr/>
        </p:nvSpPr>
        <p:spPr>
          <a:xfrm>
            <a:off x="1187624" y="260648"/>
            <a:ext cx="7488238" cy="6477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cap="all" dirty="0"/>
              <a:t>Valorisation and support – Outreach</a:t>
            </a:r>
            <a:endParaRPr lang="en-GB" sz="2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B824D5-D4E2-4B95-B813-F68F367A42D4}"/>
              </a:ext>
            </a:extLst>
          </p:cNvPr>
          <p:cNvSpPr txBox="1">
            <a:spLocks/>
          </p:cNvSpPr>
          <p:nvPr/>
        </p:nvSpPr>
        <p:spPr>
          <a:xfrm>
            <a:off x="1187450" y="1125538"/>
            <a:ext cx="7488238" cy="50403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6195"/>
                </a:solidFill>
              </a:rPr>
              <a:t>Belgian Earth Observation website  </a:t>
            </a:r>
            <a:r>
              <a:rPr lang="en-US" sz="2400" b="1" dirty="0">
                <a:solidFill>
                  <a:srgbClr val="6CA4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https://eo.belspo.be</a:t>
            </a:r>
            <a:endParaRPr lang="en-US" sz="2400" b="1" dirty="0">
              <a:solidFill>
                <a:srgbClr val="6CA4C2"/>
              </a:solidFill>
            </a:endParaRPr>
          </a:p>
          <a:p>
            <a:pPr lvl="1"/>
            <a:r>
              <a:rPr lang="en-US" sz="1800" dirty="0"/>
              <a:t>Launch date: October 2018</a:t>
            </a:r>
          </a:p>
          <a:p>
            <a:pPr lvl="1"/>
            <a:r>
              <a:rPr lang="en-US" sz="1800" dirty="0"/>
              <a:t>Almost 3,000 pages content in </a:t>
            </a:r>
            <a:r>
              <a:rPr lang="en-GB" sz="1800" dirty="0"/>
              <a:t>EN – FR - NL</a:t>
            </a:r>
            <a:endParaRPr lang="en-US" sz="1800" dirty="0"/>
          </a:p>
          <a:p>
            <a:pPr lvl="1"/>
            <a:r>
              <a:rPr lang="en-US" sz="1800" dirty="0"/>
              <a:t>More than 3,000 entries in the Directory section </a:t>
            </a:r>
          </a:p>
          <a:p>
            <a:pPr lvl="1"/>
            <a:r>
              <a:rPr lang="en-GB" sz="1800" dirty="0"/>
              <a:t>49,000 visitors from all over the world (1/3 from Belgium) – 110,000 page views / last 12 months </a:t>
            </a:r>
          </a:p>
          <a:p>
            <a:pPr marL="51435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DF810EF-CD05-4C9B-BDA1-581798F3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850" y="3938004"/>
            <a:ext cx="4465438" cy="24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125538"/>
            <a:ext cx="5687864" cy="504031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noProof="0" dirty="0"/>
            </a:br>
            <a:endParaRPr lang="en-GB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B833026-B383-4EF7-BD76-91B806D713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54541F-2275-46BA-BAC8-9E5084223681}"/>
              </a:ext>
            </a:extLst>
          </p:cNvPr>
          <p:cNvSpPr txBox="1">
            <a:spLocks/>
          </p:cNvSpPr>
          <p:nvPr/>
        </p:nvSpPr>
        <p:spPr>
          <a:xfrm>
            <a:off x="1187624" y="260648"/>
            <a:ext cx="7488238" cy="6477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cap="all" dirty="0"/>
              <a:t>Valorisation and support – outreach</a:t>
            </a:r>
            <a:endParaRPr lang="en-GB" sz="2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B824D5-D4E2-4B95-B813-F68F367A42D4}"/>
              </a:ext>
            </a:extLst>
          </p:cNvPr>
          <p:cNvSpPr txBox="1">
            <a:spLocks/>
          </p:cNvSpPr>
          <p:nvPr/>
        </p:nvSpPr>
        <p:spPr>
          <a:xfrm>
            <a:off x="1187450" y="1125538"/>
            <a:ext cx="5616798" cy="50403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 typeface="+mj-lt"/>
              <a:buAutoNum type="arabicPeriod" startAt="2"/>
            </a:pPr>
            <a:r>
              <a:rPr lang="en-US" sz="2400" b="1" dirty="0">
                <a:solidFill>
                  <a:srgbClr val="006195"/>
                </a:solidFill>
              </a:rPr>
              <a:t>Newsletter</a:t>
            </a:r>
          </a:p>
          <a:p>
            <a:pPr lvl="1"/>
            <a:r>
              <a:rPr lang="en-GB" sz="1800" dirty="0"/>
              <a:t>Twice monthly newsletter sent out to 1,000+ subscribers</a:t>
            </a:r>
          </a:p>
          <a:p>
            <a:pPr lvl="1"/>
            <a:r>
              <a:rPr lang="en-GB" sz="1800" dirty="0"/>
              <a:t>Strong focus on STEREO projects and announcements from partners</a:t>
            </a:r>
          </a:p>
          <a:p>
            <a:pPr lvl="1"/>
            <a:r>
              <a:rPr lang="en-US" sz="1800" dirty="0"/>
              <a:t>projects get highlighted via a </a:t>
            </a:r>
            <a:r>
              <a:rPr lang="en-US" sz="1800" dirty="0" err="1"/>
              <a:t>webstory</a:t>
            </a:r>
            <a:r>
              <a:rPr lang="en-US" sz="1800" dirty="0"/>
              <a:t> (~once a month)</a:t>
            </a:r>
            <a:endParaRPr lang="en-GB" sz="1800" dirty="0"/>
          </a:p>
          <a:p>
            <a:pPr lvl="1"/>
            <a:r>
              <a:rPr lang="en-GB" sz="1800" dirty="0"/>
              <a:t>Subscribers : 50 % Belgian – 30 % STEREO</a:t>
            </a:r>
          </a:p>
          <a:p>
            <a:pPr lvl="1"/>
            <a:r>
              <a:rPr lang="en-GB" sz="1800" dirty="0"/>
              <a:t>Average open rate: 57.3% (peers’ performance: 35.2%)</a:t>
            </a:r>
          </a:p>
          <a:p>
            <a:pPr lvl="1"/>
            <a:r>
              <a:rPr lang="en-GB" sz="1800" dirty="0"/>
              <a:t>Average click rate: 14.7% (peers’ performance: 5.6%)</a:t>
            </a:r>
          </a:p>
          <a:p>
            <a:pPr lvl="1"/>
            <a:r>
              <a:rPr lang="en-GB" sz="1800" dirty="0"/>
              <a:t>68 % subscribers highly engaged (often open &amp; click)</a:t>
            </a:r>
          </a:p>
          <a:p>
            <a:pPr marL="514350" indent="-457200">
              <a:buFont typeface="+mj-lt"/>
              <a:buAutoNum type="arabicPeriod" startAt="2"/>
            </a:pPr>
            <a:endParaRPr lang="en-US" sz="2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85C7D61-0F2B-7675-6DE0-11F081C4D1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0560" y="1119487"/>
          <a:ext cx="1765896" cy="560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69680" imgH="16736400" progId="">
                  <p:embed/>
                </p:oleObj>
              </mc:Choice>
              <mc:Fallback>
                <p:oleObj r:id="rId3" imgW="5269680" imgH="1673640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85C7D61-0F2B-7675-6DE0-11F081C4D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0560" y="1119487"/>
                        <a:ext cx="1765896" cy="5608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25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52492C-70E2-42E2-833C-758FA4C353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EC359C-AE1E-4DEC-9357-530AF75CE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64D54-B9DE-4301-B15C-EEC0F465F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E9CEFA-E996-4C68-AAD5-562F05FD6A77}"/>
              </a:ext>
            </a:extLst>
          </p:cNvPr>
          <p:cNvSpPr txBox="1">
            <a:spLocks/>
          </p:cNvSpPr>
          <p:nvPr/>
        </p:nvSpPr>
        <p:spPr>
          <a:xfrm>
            <a:off x="1190278" y="1628800"/>
            <a:ext cx="7488239" cy="1362075"/>
          </a:xfrm>
          <a:prstGeom prst="rect">
            <a:avLst/>
          </a:prstGeom>
          <a:solidFill>
            <a:srgbClr val="00619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ELABORATION OF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STEREO IV PROGRAMME (2022 – 2029)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D3E14-E044-5DF0-4B87-18C4036CC5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10721" y="3296963"/>
            <a:ext cx="7467795" cy="1644205"/>
          </a:xfrm>
          <a:prstGeom prst="rect">
            <a:avLst/>
          </a:prstGeom>
          <a:solidFill>
            <a:srgbClr val="00887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cap="none" dirty="0">
                <a:solidFill>
                  <a:srgbClr val="FFFFFF"/>
                </a:solidFill>
                <a:latin typeface="Calibri"/>
              </a:rPr>
              <a:t>Based upon:</a:t>
            </a:r>
          </a:p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sz="2400" cap="none" dirty="0">
                <a:solidFill>
                  <a:srgbClr val="FFFFFF"/>
                </a:solidFill>
                <a:latin typeface="Calibri"/>
              </a:rPr>
              <a:t>the evaluation of the preceding STEREO III </a:t>
            </a:r>
            <a:r>
              <a:rPr lang="en-US" sz="2400" cap="none" dirty="0" err="1">
                <a:solidFill>
                  <a:srgbClr val="FFFFFF"/>
                </a:solidFill>
                <a:latin typeface="Calibri"/>
              </a:rPr>
              <a:t>programme</a:t>
            </a:r>
            <a:endParaRPr lang="en-US" sz="2400" cap="none" dirty="0">
              <a:solidFill>
                <a:srgbClr val="FFFFFF"/>
              </a:solidFill>
              <a:latin typeface="Calibri"/>
            </a:endParaRPr>
          </a:p>
          <a:p>
            <a:pPr marL="571500" indent="-571500"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sz="2400" cap="none" dirty="0">
                <a:solidFill>
                  <a:srgbClr val="FFFFFF"/>
                </a:solidFill>
                <a:latin typeface="Calibri"/>
              </a:rPr>
              <a:t>European and Belgian RS initiatives and priorities</a:t>
            </a:r>
            <a:endParaRPr lang="en-GB" sz="2400" cap="none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66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87624" y="1047178"/>
            <a:ext cx="5472782" cy="57324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6195"/>
                </a:solidFill>
              </a:rPr>
              <a:t>Image acquisitions for BELSPO-funded projects</a:t>
            </a:r>
          </a:p>
          <a:p>
            <a:pPr marL="857250" lvl="1" indent="-457200"/>
            <a:r>
              <a:rPr lang="en-US" sz="1800" dirty="0"/>
              <a:t>All images ever acquired: available in STEREO archive</a:t>
            </a:r>
            <a:br>
              <a:rPr lang="en-US" sz="1600" dirty="0"/>
            </a:b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006195"/>
                </a:solidFill>
              </a:rPr>
              <a:t>Pléiades</a:t>
            </a:r>
            <a:r>
              <a:rPr lang="en-US" sz="2400" dirty="0">
                <a:solidFill>
                  <a:srgbClr val="006195"/>
                </a:solidFill>
              </a:rPr>
              <a:t> 4 Belgium </a:t>
            </a:r>
            <a:r>
              <a:rPr lang="en-US" sz="2400" dirty="0">
                <a:solidFill>
                  <a:srgbClr val="006195"/>
                </a:solidFill>
                <a:hlinkClick r:id="rId3"/>
              </a:rPr>
              <a:t>Pleiades4Belgium.be</a:t>
            </a:r>
            <a:r>
              <a:rPr lang="en-US" sz="2400" dirty="0">
                <a:solidFill>
                  <a:srgbClr val="006195"/>
                </a:solidFill>
              </a:rPr>
              <a:t> </a:t>
            </a:r>
          </a:p>
          <a:p>
            <a:pPr marL="857250" lvl="1" indent="-457200"/>
            <a:r>
              <a:rPr lang="en-US" sz="1800" dirty="0"/>
              <a:t>Platform available to all institutional users </a:t>
            </a:r>
          </a:p>
          <a:p>
            <a:pPr marL="857250" lvl="1" indent="-457200"/>
            <a:r>
              <a:rPr lang="en-US" sz="1800" dirty="0"/>
              <a:t>Much lower cost for purchase of (new/archive) data</a:t>
            </a:r>
          </a:p>
          <a:p>
            <a:pPr marL="857250" lvl="1" indent="-457200"/>
            <a:r>
              <a:rPr lang="en-US" sz="1800" dirty="0"/>
              <a:t>Free use of all imagery already purchased (BE cover!)</a:t>
            </a:r>
            <a:br>
              <a:rPr lang="en-US" sz="1800" dirty="0"/>
            </a:b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6195"/>
                </a:solidFill>
              </a:rPr>
              <a:t>Helping users find their way to other distribution portals </a:t>
            </a:r>
          </a:p>
          <a:p>
            <a:pPr marL="857250" lvl="1" indent="-457200"/>
            <a:r>
              <a:rPr lang="en-US" sz="1800" dirty="0"/>
              <a:t>Notably freely available data (Copernicus, Landsat, …)</a:t>
            </a:r>
            <a:endParaRPr lang="en-GB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DE74B2-9C37-B16E-E0F7-2FCA88F3F490}"/>
              </a:ext>
            </a:extLst>
          </p:cNvPr>
          <p:cNvSpPr txBox="1">
            <a:spLocks/>
          </p:cNvSpPr>
          <p:nvPr/>
        </p:nvSpPr>
        <p:spPr>
          <a:xfrm>
            <a:off x="1187624" y="260648"/>
            <a:ext cx="7488238" cy="6477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</p:spPr>
        <p:txBody>
          <a:bodyPr/>
          <a:lstStyle/>
          <a:p>
            <a:fld id="{6E23E8FA-E6E9-45F2-AAC4-9512BDB14C4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3" name="Picture 2" descr="A picture containing text, cake, chocolate, eaten&#10;&#10;Description automatically generated">
            <a:extLst>
              <a:ext uri="{FF2B5EF4-FFF2-40B4-BE49-F238E27FC236}">
                <a16:creationId xmlns:a16="http://schemas.microsoft.com/office/drawing/2014/main" id="{A9F44477-7E40-9A51-D252-A0779EEC2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07" y="0"/>
            <a:ext cx="286321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E61EC-5A99-C0FA-AF2F-8E1D3767CA5D}"/>
              </a:ext>
            </a:extLst>
          </p:cNvPr>
          <p:cNvSpPr txBox="1">
            <a:spLocks/>
          </p:cNvSpPr>
          <p:nvPr/>
        </p:nvSpPr>
        <p:spPr>
          <a:xfrm>
            <a:off x="1187624" y="260648"/>
            <a:ext cx="7488238" cy="647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cap="all" dirty="0"/>
              <a:t>Valorisation and support – Image acquisition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3250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488238" cy="647700"/>
          </a:xfrm>
        </p:spPr>
        <p:txBody>
          <a:bodyPr/>
          <a:lstStyle/>
          <a:p>
            <a:r>
              <a:rPr lang="en-GB" sz="2600" cap="all" dirty="0" err="1"/>
              <a:t>Webstory</a:t>
            </a:r>
            <a:r>
              <a:rPr lang="en-GB" sz="2600" cap="all" dirty="0"/>
              <a:t> – some guidelines</a:t>
            </a:r>
            <a:endParaRPr lang="en-GB" sz="2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87450" y="1125538"/>
            <a:ext cx="7488238" cy="5251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Outreach activities in STEREO IV more and more aimed at general public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More frequent updates on STEREO and its projects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Articles that are: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Shorter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less jargon/graphs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more “visual”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Content: not just big steps or end results, but also: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Interesting facts/finds along the way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Pictures from lab/field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Interviews with new researchers/institutes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/>
              <a:t>Anything that is remarkable, shareable, “tweetable”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90278" y="6376990"/>
            <a:ext cx="1080120" cy="365125"/>
          </a:xfrm>
        </p:spPr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752" y="6376990"/>
            <a:ext cx="4608512" cy="365125"/>
          </a:xfrm>
        </p:spPr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376990"/>
            <a:ext cx="432048" cy="365125"/>
          </a:xfrm>
        </p:spPr>
        <p:txBody>
          <a:bodyPr/>
          <a:lstStyle/>
          <a:p>
            <a:fld id="{6E23E8FA-E6E9-45F2-AAC4-9512BDB14C4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94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E09CA-94FA-497A-B1AF-E0DD0262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Calendar</a:t>
            </a:r>
            <a:r>
              <a:rPr lang="nl-NL" dirty="0"/>
              <a:t> of calls </a:t>
            </a:r>
            <a:endParaRPr lang="nl-BE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E27C2D3D-9AD5-5F30-E266-5FD8D65F0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28920"/>
              </p:ext>
            </p:extLst>
          </p:nvPr>
        </p:nvGraphicFramePr>
        <p:xfrm>
          <a:off x="755578" y="1154495"/>
          <a:ext cx="8280917" cy="4722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37">
                  <a:extLst>
                    <a:ext uri="{9D8B030D-6E8A-4147-A177-3AD203B41FA5}">
                      <a16:colId xmlns:a16="http://schemas.microsoft.com/office/drawing/2014/main" val="4182293469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1493929426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291872728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2435782846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3372940672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1177417026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2578074712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3546174690"/>
                    </a:ext>
                  </a:extLst>
                </a:gridCol>
                <a:gridCol w="808860">
                  <a:extLst>
                    <a:ext uri="{9D8B030D-6E8A-4147-A177-3AD203B41FA5}">
                      <a16:colId xmlns:a16="http://schemas.microsoft.com/office/drawing/2014/main" val="425091212"/>
                    </a:ext>
                  </a:extLst>
                </a:gridCol>
              </a:tblGrid>
              <a:tr h="40668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2029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83408"/>
                  </a:ext>
                </a:extLst>
              </a:tr>
              <a:tr h="406685">
                <a:tc gridSpan="9">
                  <a:txBody>
                    <a:bodyPr/>
                    <a:lstStyle/>
                    <a:p>
                      <a:r>
                        <a:rPr lang="nl-NL" cap="small" baseline="0" dirty="0" err="1"/>
                        <a:t>Fixed</a:t>
                      </a:r>
                      <a:r>
                        <a:rPr lang="nl-NL" cap="small" baseline="0" dirty="0"/>
                        <a:t> call</a:t>
                      </a:r>
                      <a:endParaRPr lang="nl-BE" cap="small" baseline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822952"/>
                  </a:ext>
                </a:extLst>
              </a:tr>
              <a:tr h="406685">
                <a:tc>
                  <a:txBody>
                    <a:bodyPr/>
                    <a:lstStyle/>
                    <a:p>
                      <a:r>
                        <a:rPr lang="nl-NL" dirty="0" err="1"/>
                        <a:t>Thematic</a:t>
                      </a:r>
                      <a:r>
                        <a:rPr lang="nl-NL" dirty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500975"/>
                  </a:ext>
                </a:extLst>
              </a:tr>
              <a:tr h="406685">
                <a:tc>
                  <a:txBody>
                    <a:bodyPr/>
                    <a:lstStyle/>
                    <a:p>
                      <a:r>
                        <a:rPr lang="nl-NL" dirty="0"/>
                        <a:t>Exploration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>
                          <a:solidFill>
                            <a:schemeClr val="bg2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86508"/>
                  </a:ext>
                </a:extLst>
              </a:tr>
              <a:tr h="406685">
                <a:tc gridSpan="9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call</a:t>
                      </a:r>
                      <a:endParaRPr lang="nl-BE" sz="1800" kern="1200" cap="small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69601"/>
                  </a:ext>
                </a:extLst>
              </a:tr>
              <a:tr h="767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Early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career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scientists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grant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894697"/>
                  </a:ext>
                </a:extLst>
              </a:tr>
              <a:tr h="406685">
                <a:tc>
                  <a:txBody>
                    <a:bodyPr/>
                    <a:lstStyle/>
                    <a:p>
                      <a:r>
                        <a:rPr lang="nl-NL" dirty="0"/>
                        <a:t>Applications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040006"/>
                  </a:ext>
                </a:extLst>
              </a:tr>
              <a:tr h="406685">
                <a:tc>
                  <a:txBody>
                    <a:bodyPr/>
                    <a:lstStyle/>
                    <a:p>
                      <a:r>
                        <a:rPr lang="nl-NL" dirty="0"/>
                        <a:t>Shared </a:t>
                      </a:r>
                      <a:r>
                        <a:rPr lang="nl-NL" dirty="0" err="1"/>
                        <a:t>cost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651456"/>
                  </a:ext>
                </a:extLst>
              </a:tr>
              <a:tr h="406685">
                <a:tc>
                  <a:txBody>
                    <a:bodyPr/>
                    <a:lstStyle/>
                    <a:p>
                      <a:r>
                        <a:rPr lang="nl-NL" dirty="0"/>
                        <a:t>DISSUP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77009"/>
                  </a:ext>
                </a:extLst>
              </a:tr>
              <a:tr h="701948">
                <a:tc gridSpan="9">
                  <a:txBody>
                    <a:bodyPr/>
                    <a:lstStyle/>
                    <a:p>
                      <a:r>
                        <a:rPr lang="nl-NL" dirty="0"/>
                        <a:t>CAL-VAL </a:t>
                      </a:r>
                      <a:r>
                        <a:rPr lang="nl-NL" dirty="0" err="1"/>
                        <a:t>activities</a:t>
                      </a:r>
                      <a:r>
                        <a:rPr lang="nl-NL" dirty="0"/>
                        <a:t>: </a:t>
                      </a:r>
                      <a:r>
                        <a:rPr lang="nl-NL" dirty="0" err="1"/>
                        <a:t>after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negotiation</a:t>
                      </a:r>
                      <a:r>
                        <a:rPr lang="nl-NL" dirty="0"/>
                        <a:t> – TBD</a:t>
                      </a:r>
                      <a:endParaRPr lang="nl-BE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938889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2E0B74-F7A3-4E82-BF31-36A2474364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35C192-8305-4D57-8A79-23FF07F56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31A95F-573E-444D-9E20-F295AB6FC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3C0A8B-5E08-A7CA-5B43-BF1885467365}"/>
              </a:ext>
            </a:extLst>
          </p:cNvPr>
          <p:cNvSpPr txBox="1"/>
          <p:nvPr/>
        </p:nvSpPr>
        <p:spPr>
          <a:xfrm>
            <a:off x="1187450" y="6042164"/>
            <a:ext cx="4536678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r>
              <a:rPr lang="nl-NL" dirty="0"/>
              <a:t>*: 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projects</a:t>
            </a:r>
            <a:r>
              <a:rPr lang="nl-NL" dirty="0"/>
              <a:t> </a:t>
            </a:r>
            <a:r>
              <a:rPr lang="nl-NL" dirty="0" err="1"/>
              <a:t>granted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5177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7DD73-B888-DC49-64B6-7E5DDD23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1080418"/>
          </a:xfrm>
        </p:spPr>
        <p:txBody>
          <a:bodyPr/>
          <a:lstStyle/>
          <a:p>
            <a:r>
              <a:rPr lang="nl-BE" dirty="0" err="1"/>
              <a:t>Submission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Evaluation Procedure </a:t>
            </a:r>
            <a:r>
              <a:rPr lang="nl-BE" i="1" dirty="0" err="1">
                <a:solidFill>
                  <a:srgbClr val="FFFF00"/>
                </a:solidFill>
              </a:rPr>
              <a:t>Fixed</a:t>
            </a:r>
            <a:r>
              <a:rPr lang="nl-BE" i="1" dirty="0">
                <a:solidFill>
                  <a:srgbClr val="FFFF00"/>
                </a:solidFill>
              </a:rPr>
              <a:t> call </a:t>
            </a:r>
            <a:r>
              <a:rPr lang="nl-BE" i="1" dirty="0" err="1">
                <a:solidFill>
                  <a:srgbClr val="FFFF00"/>
                </a:solidFill>
              </a:rPr>
              <a:t>proposals</a:t>
            </a:r>
            <a:endParaRPr lang="nl-BE" i="1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7476F7-4AAE-43EA-ABC2-AC67BD419E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A286AA-1DEE-8B8F-E476-7E0FBAF58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23F555-03E5-188E-C38A-F1A8CE7E4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9C081499-68A1-E702-E2EC-03B9F5E94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324910"/>
              </p:ext>
            </p:extLst>
          </p:nvPr>
        </p:nvGraphicFramePr>
        <p:xfrm>
          <a:off x="1198659" y="1556792"/>
          <a:ext cx="7477029" cy="44110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77029">
                  <a:extLst>
                    <a:ext uri="{9D8B030D-6E8A-4147-A177-3AD203B41FA5}">
                      <a16:colId xmlns:a16="http://schemas.microsoft.com/office/drawing/2014/main" val="1230234153"/>
                    </a:ext>
                  </a:extLst>
                </a:gridCol>
              </a:tblGrid>
              <a:tr h="4671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Tx/>
                        <a:buNone/>
                        <a:tabLst>
                          <a:tab pos="5941060" algn="r"/>
                        </a:tabLs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Submission of expressions of interest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157644"/>
                  </a:ext>
                </a:extLst>
              </a:tr>
              <a:tr h="446066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Feedback on expressions of interest by Programme Managers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87203"/>
                  </a:ext>
                </a:extLst>
              </a:tr>
              <a:tr h="561631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Submission of proposals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16883"/>
                  </a:ext>
                </a:extLst>
              </a:tr>
              <a:tr h="561631">
                <a:tc>
                  <a:txBody>
                    <a:bodyPr/>
                    <a:lstStyle/>
                    <a:p>
                      <a:r>
                        <a:rPr lang="nl-BE" sz="2000" dirty="0" err="1"/>
                        <a:t>Written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evaluation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by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foreign</a:t>
                      </a:r>
                      <a:r>
                        <a:rPr lang="nl-BE" sz="2000" dirty="0"/>
                        <a:t> experts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60055"/>
                  </a:ext>
                </a:extLst>
              </a:tr>
              <a:tr h="8432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defence of proposals rated before review panel of foreign experts: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panel members – 20 ‘ Q &amp; 25’ A</a:t>
                      </a:r>
                      <a:endParaRPr lang="nl-B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BD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01794"/>
                  </a:ext>
                </a:extLst>
              </a:tr>
              <a:tr h="4766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Ranking of </a:t>
                      </a:r>
                      <a:r>
                        <a:rPr lang="nl-BE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proposals</a:t>
                      </a:r>
                      <a:r>
                        <a:rPr lang="nl-B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nl-B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review panel</a:t>
                      </a:r>
                    </a:p>
                  </a:txBody>
                  <a:tcPr anchor="ctr"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17745"/>
                  </a:ext>
                </a:extLst>
              </a:tr>
              <a:tr h="446066">
                <a:tc>
                  <a:txBody>
                    <a:bodyPr/>
                    <a:lstStyle/>
                    <a:p>
                      <a:r>
                        <a:rPr lang="nl-BE" sz="2000" dirty="0" err="1"/>
                        <a:t>Selection</a:t>
                      </a:r>
                      <a:r>
                        <a:rPr lang="nl-BE" sz="2000" dirty="0"/>
                        <a:t> of </a:t>
                      </a:r>
                      <a:r>
                        <a:rPr lang="nl-BE" sz="2000" dirty="0" err="1"/>
                        <a:t>proposals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by</a:t>
                      </a:r>
                      <a:r>
                        <a:rPr lang="nl-BE" sz="2000" dirty="0"/>
                        <a:t> STEREO </a:t>
                      </a:r>
                      <a:r>
                        <a:rPr lang="nl-BE" sz="2000" dirty="0" err="1"/>
                        <a:t>Programme</a:t>
                      </a:r>
                      <a:r>
                        <a:rPr lang="nl-BE" sz="2000" dirty="0"/>
                        <a:t> Board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75691"/>
                  </a:ext>
                </a:extLst>
              </a:tr>
              <a:tr h="446066">
                <a:tc>
                  <a:txBody>
                    <a:bodyPr/>
                    <a:lstStyle/>
                    <a:p>
                      <a:r>
                        <a:rPr lang="nl-BE" sz="2000" dirty="0" err="1"/>
                        <a:t>Approval</a:t>
                      </a:r>
                      <a:r>
                        <a:rPr lang="nl-BE" sz="2000" dirty="0"/>
                        <a:t> of </a:t>
                      </a:r>
                      <a:r>
                        <a:rPr lang="nl-BE" sz="2000" dirty="0" err="1"/>
                        <a:t>selection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by</a:t>
                      </a:r>
                      <a:r>
                        <a:rPr lang="nl-BE" sz="2000" dirty="0"/>
                        <a:t> State </a:t>
                      </a:r>
                      <a:r>
                        <a:rPr lang="nl-BE" sz="2000" dirty="0" err="1"/>
                        <a:t>Secretary</a:t>
                      </a:r>
                      <a:r>
                        <a:rPr lang="nl-BE" sz="2000" dirty="0"/>
                        <a:t> of </a:t>
                      </a:r>
                      <a:r>
                        <a:rPr lang="nl-BE" sz="2000" dirty="0" err="1"/>
                        <a:t>Science</a:t>
                      </a:r>
                      <a:r>
                        <a:rPr lang="nl-BE" sz="2000" dirty="0"/>
                        <a:t>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2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856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7DD73-B888-DC49-64B6-7E5DDD23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1" y="260350"/>
            <a:ext cx="7488238" cy="1080418"/>
          </a:xfrm>
        </p:spPr>
        <p:txBody>
          <a:bodyPr/>
          <a:lstStyle/>
          <a:p>
            <a:r>
              <a:rPr lang="nl-BE" dirty="0" err="1"/>
              <a:t>Submission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Evaluation Procedure </a:t>
            </a:r>
            <a:r>
              <a:rPr lang="nl-BE" i="1" dirty="0">
                <a:solidFill>
                  <a:srgbClr val="FFFF00"/>
                </a:solidFill>
              </a:rPr>
              <a:t>Open call </a:t>
            </a:r>
            <a:r>
              <a:rPr lang="nl-BE" i="1" dirty="0" err="1">
                <a:solidFill>
                  <a:srgbClr val="FFFF00"/>
                </a:solidFill>
              </a:rPr>
              <a:t>proposals</a:t>
            </a:r>
            <a:endParaRPr lang="nl-BE" i="1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7476F7-4AAE-43EA-ABC2-AC67BD419E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A286AA-1DEE-8B8F-E476-7E0FBAF58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23F555-03E5-188E-C38A-F1A8CE7E4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9C081499-68A1-E702-E2EC-03B9F5E94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405796"/>
              </p:ext>
            </p:extLst>
          </p:nvPr>
        </p:nvGraphicFramePr>
        <p:xfrm>
          <a:off x="1198659" y="1556792"/>
          <a:ext cx="7477030" cy="33406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8515">
                  <a:extLst>
                    <a:ext uri="{9D8B030D-6E8A-4147-A177-3AD203B41FA5}">
                      <a16:colId xmlns:a16="http://schemas.microsoft.com/office/drawing/2014/main" val="1230234153"/>
                    </a:ext>
                  </a:extLst>
                </a:gridCol>
                <a:gridCol w="3738515">
                  <a:extLst>
                    <a:ext uri="{9D8B030D-6E8A-4147-A177-3AD203B41FA5}">
                      <a16:colId xmlns:a16="http://schemas.microsoft.com/office/drawing/2014/main" val="4145526867"/>
                    </a:ext>
                  </a:extLst>
                </a:gridCol>
              </a:tblGrid>
              <a:tr h="48653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Tx/>
                        <a:buNone/>
                        <a:tabLst>
                          <a:tab pos="5941060" algn="r"/>
                        </a:tabLst>
                      </a:pPr>
                      <a:endParaRPr lang="nl-BE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Tx/>
                        <a:buNone/>
                        <a:tabLst>
                          <a:tab pos="5941060" algn="r"/>
                        </a:tabLst>
                      </a:pPr>
                      <a:r>
                        <a:rPr lang="nl-BE" sz="2000" b="1" i="1" cap="smal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Type of </a:t>
                      </a:r>
                      <a:r>
                        <a:rPr lang="nl-BE" sz="2000" b="1" i="1" cap="small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proposal</a:t>
                      </a:r>
                      <a:r>
                        <a:rPr lang="nl-BE" sz="2000" b="1" i="1" cap="small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157644"/>
                  </a:ext>
                </a:extLst>
              </a:tr>
              <a:tr h="466916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Submission of proposals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Application, Shared </a:t>
                      </a:r>
                      <a:r>
                        <a:rPr lang="nl-BE" dirty="0" err="1"/>
                        <a:t>cost</a:t>
                      </a:r>
                      <a:r>
                        <a:rPr lang="nl-BE" dirty="0"/>
                        <a:t>, DISSUP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616883"/>
                  </a:ext>
                </a:extLst>
              </a:tr>
              <a:tr h="466916">
                <a:tc>
                  <a:txBody>
                    <a:bodyPr/>
                    <a:lstStyle/>
                    <a:p>
                      <a:r>
                        <a:rPr lang="nl-BE" dirty="0" err="1"/>
                        <a:t>Written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evaluation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by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foreign</a:t>
                      </a:r>
                      <a:r>
                        <a:rPr lang="nl-BE" dirty="0"/>
                        <a:t>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Application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96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defence of proposals before  STEREO Programme Board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Application, Shared </a:t>
                      </a:r>
                      <a:r>
                        <a:rPr lang="nl-B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0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Selection</a:t>
                      </a:r>
                      <a:r>
                        <a:rPr lang="nl-BE" dirty="0"/>
                        <a:t> of </a:t>
                      </a:r>
                      <a:r>
                        <a:rPr lang="nl-BE" dirty="0" err="1"/>
                        <a:t>proposals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by</a:t>
                      </a:r>
                      <a:r>
                        <a:rPr lang="nl-BE" dirty="0"/>
                        <a:t> STEREO </a:t>
                      </a:r>
                      <a:r>
                        <a:rPr lang="nl-BE" dirty="0" err="1"/>
                        <a:t>Programme</a:t>
                      </a:r>
                      <a:r>
                        <a:rPr lang="nl-BE" dirty="0"/>
                        <a:t> Board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Application, Shared </a:t>
                      </a:r>
                      <a:r>
                        <a:rPr lang="nl-BE" dirty="0" err="1"/>
                        <a:t>cost</a:t>
                      </a:r>
                      <a:r>
                        <a:rPr lang="nl-BE" dirty="0"/>
                        <a:t>, DISSUP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87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Approval</a:t>
                      </a:r>
                      <a:r>
                        <a:rPr lang="nl-BE" dirty="0"/>
                        <a:t> of </a:t>
                      </a:r>
                      <a:r>
                        <a:rPr lang="nl-BE" dirty="0" err="1"/>
                        <a:t>selection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by</a:t>
                      </a:r>
                      <a:r>
                        <a:rPr lang="nl-BE" dirty="0"/>
                        <a:t> State </a:t>
                      </a:r>
                      <a:r>
                        <a:rPr lang="nl-BE" dirty="0" err="1"/>
                        <a:t>Secretary</a:t>
                      </a:r>
                      <a:r>
                        <a:rPr lang="nl-BE" dirty="0"/>
                        <a:t> of </a:t>
                      </a:r>
                      <a:r>
                        <a:rPr lang="nl-BE" dirty="0" err="1"/>
                        <a:t>Science</a:t>
                      </a:r>
                      <a:r>
                        <a:rPr lang="nl-BE" dirty="0"/>
                        <a:t>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Application, Shared </a:t>
                      </a:r>
                      <a:r>
                        <a:rPr lang="nl-BE" dirty="0" err="1"/>
                        <a:t>cost</a:t>
                      </a:r>
                      <a:r>
                        <a:rPr lang="nl-BE" dirty="0"/>
                        <a:t>, DISSUP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920525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103B2EA-A476-A32E-AA87-58C4536061F8}"/>
              </a:ext>
            </a:extLst>
          </p:cNvPr>
          <p:cNvSpPr txBox="1"/>
          <p:nvPr/>
        </p:nvSpPr>
        <p:spPr>
          <a:xfrm>
            <a:off x="1207933" y="5135688"/>
            <a:ext cx="7467755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r>
              <a:rPr lang="nl-NL" dirty="0"/>
              <a:t>*: Procedures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types of open call </a:t>
            </a:r>
            <a:r>
              <a:rPr lang="nl-NL" dirty="0" err="1"/>
              <a:t>proposals</a:t>
            </a:r>
            <a:r>
              <a:rPr lang="nl-NL" dirty="0"/>
              <a:t>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defined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155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91857-253D-1BDE-011E-EE87E868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Evaluation criteria*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8CB54E6-A1E8-8370-E382-BA292A1EB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16" y="1125540"/>
            <a:ext cx="3668216" cy="4391695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l-BE" b="1" dirty="0" err="1"/>
              <a:t>Written</a:t>
            </a:r>
            <a:r>
              <a:rPr lang="nl-BE" b="1" dirty="0"/>
              <a:t> Evaluation</a:t>
            </a:r>
          </a:p>
          <a:p>
            <a:pPr marL="342900" lvl="2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>
                <a:latin typeface="Verdana" pitchFamily="34" charset="0"/>
                <a:ea typeface="MS PGothic"/>
                <a:cs typeface="Arial" charset="0"/>
                <a:sym typeface="Times New Roman" pitchFamily="18" charset="0"/>
              </a:rPr>
              <a:t>Compliance with call </a:t>
            </a:r>
          </a:p>
          <a:p>
            <a:pPr marL="342900" lvl="2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>
                <a:latin typeface="Verdana" pitchFamily="34" charset="0"/>
                <a:ea typeface="MS PGothic"/>
                <a:cs typeface="Arial" charset="0"/>
                <a:sym typeface="Times New Roman" pitchFamily="18" charset="0"/>
              </a:rPr>
              <a:t>Scientific quality</a:t>
            </a:r>
          </a:p>
          <a:p>
            <a:pPr marL="342900" lvl="2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>
                <a:latin typeface="Verdana" pitchFamily="34" charset="0"/>
                <a:ea typeface="MS PGothic"/>
                <a:cs typeface="Arial" charset="0"/>
                <a:sym typeface="Times New Roman" pitchFamily="18" charset="0"/>
              </a:rPr>
              <a:t>Quality of partnership</a:t>
            </a:r>
          </a:p>
          <a:p>
            <a:pPr marL="342900" lvl="2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>
                <a:latin typeface="Verdana" pitchFamily="34" charset="0"/>
                <a:ea typeface="MS PGothic"/>
                <a:cs typeface="Arial" charset="0"/>
                <a:sym typeface="Times New Roman" pitchFamily="18" charset="0"/>
              </a:rPr>
              <a:t>Exploitation plan</a:t>
            </a:r>
          </a:p>
          <a:p>
            <a:pPr marL="342900" lvl="2" indent="-342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>
                <a:latin typeface="Verdana" pitchFamily="34" charset="0"/>
                <a:ea typeface="MS PGothic"/>
                <a:cs typeface="Arial" charset="0"/>
                <a:sym typeface="Times New Roman" pitchFamily="18" charset="0"/>
              </a:rPr>
              <a:t>Feasibility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A7600C-9455-A7F8-918E-65AF887B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CB3C6F-8C71-E8F3-1D7D-5C646F0FC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C0BD6-5AE3-E96B-E13E-11F67B35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080A41E-3CBB-D177-2A9A-AF7CE659F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1125539"/>
            <a:ext cx="3682752" cy="4391694"/>
          </a:xfrm>
          <a:solidFill>
            <a:srgbClr val="84FF5D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l-BE" b="1" dirty="0"/>
              <a:t>Review Panel</a:t>
            </a:r>
          </a:p>
          <a:p>
            <a:pPr marL="342900" lvl="2" indent="-342900"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tabLst>
                <a:tab pos="-457200" algn="l"/>
                <a:tab pos="273050" algn="l"/>
                <a:tab pos="920750" algn="l"/>
                <a:tab pos="1244600" algn="l"/>
                <a:tab pos="1748790" algn="l"/>
                <a:tab pos="228854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>
                <a:latin typeface="Verdana" pitchFamily="34" charset="0"/>
                <a:ea typeface="MS PGothic"/>
                <a:cs typeface="Arial" charset="0"/>
              </a:rPr>
              <a:t>Presentation</a:t>
            </a:r>
            <a:endParaRPr lang="nl-BE" dirty="0">
              <a:latin typeface="Verdana" pitchFamily="34" charset="0"/>
              <a:ea typeface="MS PGothic"/>
              <a:cs typeface="Arial" charset="0"/>
            </a:endParaRPr>
          </a:p>
          <a:p>
            <a:pPr marL="342900" lvl="2" indent="-342900"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tabLst>
                <a:tab pos="-457200" algn="l"/>
                <a:tab pos="273050" algn="l"/>
                <a:tab pos="920750" algn="l"/>
                <a:tab pos="1244600" algn="l"/>
                <a:tab pos="1748790" algn="l"/>
                <a:tab pos="228854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>
                <a:latin typeface="Verdana" pitchFamily="34" charset="0"/>
                <a:ea typeface="MS PGothic"/>
                <a:cs typeface="Arial" charset="0"/>
              </a:rPr>
              <a:t>Knowledge of domain</a:t>
            </a:r>
            <a:endParaRPr lang="nl-BE" dirty="0">
              <a:latin typeface="Verdana" pitchFamily="34" charset="0"/>
              <a:ea typeface="MS PGothic"/>
              <a:cs typeface="Arial" charset="0"/>
            </a:endParaRPr>
          </a:p>
          <a:p>
            <a:pPr marL="342900" lvl="2" indent="-342900"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tabLst>
                <a:tab pos="-457200" algn="l"/>
                <a:tab pos="273050" algn="l"/>
                <a:tab pos="920750" algn="l"/>
                <a:tab pos="1244600" algn="l"/>
                <a:tab pos="1748790" algn="l"/>
                <a:tab pos="228854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>
                <a:latin typeface="Verdana" pitchFamily="34" charset="0"/>
                <a:ea typeface="MS PGothic"/>
                <a:cs typeface="Arial" charset="0"/>
              </a:rPr>
              <a:t>Innovative character of proposal</a:t>
            </a:r>
            <a:endParaRPr lang="nl-BE" dirty="0">
              <a:latin typeface="Verdana" pitchFamily="34" charset="0"/>
              <a:ea typeface="MS PGothic"/>
              <a:cs typeface="Arial" charset="0"/>
            </a:endParaRPr>
          </a:p>
          <a:p>
            <a:pPr marL="342900" lvl="2" indent="-342900"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tabLst>
                <a:tab pos="-457200" algn="l"/>
                <a:tab pos="273050" algn="l"/>
                <a:tab pos="920750" algn="l"/>
                <a:tab pos="1244600" algn="l"/>
                <a:tab pos="1748790" algn="l"/>
                <a:tab pos="228854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>
                <a:latin typeface="Verdana" pitchFamily="34" charset="0"/>
                <a:ea typeface="MS PGothic"/>
                <a:cs typeface="Arial" charset="0"/>
              </a:rPr>
              <a:t>Motivation of presenter(s)</a:t>
            </a:r>
            <a:endParaRPr lang="nl-BE" dirty="0">
              <a:latin typeface="Verdana" pitchFamily="34" charset="0"/>
              <a:ea typeface="MS PGothic"/>
              <a:cs typeface="Arial" charset="0"/>
            </a:endParaRPr>
          </a:p>
          <a:p>
            <a:pPr marL="342900" lvl="2" indent="-342900">
              <a:spcBef>
                <a:spcPts val="1200"/>
              </a:spcBef>
              <a:buClr>
                <a:srgbClr val="CC0000"/>
              </a:buClr>
              <a:buFont typeface="Wingdings" panose="05000000000000000000" pitchFamily="2" charset="2"/>
              <a:buChar char="q"/>
              <a:tabLst>
                <a:tab pos="-457200" algn="l"/>
                <a:tab pos="273050" algn="l"/>
                <a:tab pos="920750" algn="l"/>
                <a:tab pos="1244600" algn="l"/>
                <a:tab pos="1748790" algn="l"/>
                <a:tab pos="228854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GB" dirty="0">
                <a:latin typeface="Verdana" pitchFamily="34" charset="0"/>
                <a:ea typeface="MS PGothic"/>
                <a:cs typeface="Arial" charset="0"/>
              </a:rPr>
              <a:t>Clarity and relevance of answers</a:t>
            </a:r>
            <a:endParaRPr lang="nl-BE" dirty="0">
              <a:latin typeface="Verdana" pitchFamily="34" charset="0"/>
              <a:ea typeface="MS PGothic"/>
              <a:cs typeface="Arial" charset="0"/>
            </a:endParaRPr>
          </a:p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1916F88-1053-D1EE-3C1E-205468B94A5B}"/>
              </a:ext>
            </a:extLst>
          </p:cNvPr>
          <p:cNvSpPr txBox="1"/>
          <p:nvPr/>
        </p:nvSpPr>
        <p:spPr>
          <a:xfrm>
            <a:off x="1187451" y="5762444"/>
            <a:ext cx="4536678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r>
              <a:rPr lang="nl-NL" dirty="0"/>
              <a:t>*: 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fixed</a:t>
            </a:r>
            <a:r>
              <a:rPr lang="nl-NL" dirty="0"/>
              <a:t> call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</a:t>
            </a:r>
            <a:r>
              <a:rPr lang="nl-NL"/>
              <a:t>proposals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036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1" y="370344"/>
            <a:ext cx="7488238" cy="647700"/>
          </a:xfrm>
        </p:spPr>
        <p:txBody>
          <a:bodyPr/>
          <a:lstStyle/>
          <a:p>
            <a:r>
              <a:rPr lang="nl-BE" dirty="0" err="1"/>
              <a:t>Programme</a:t>
            </a:r>
            <a:r>
              <a:rPr lang="nl-BE" dirty="0"/>
              <a:t> </a:t>
            </a:r>
            <a:r>
              <a:rPr lang="nl-BE" dirty="0" err="1"/>
              <a:t>structure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5538"/>
            <a:ext cx="8388424" cy="53277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B050"/>
                </a:solidFill>
              </a:rPr>
              <a:t>Organization of tasks in 2 pillars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398" y="6376990"/>
            <a:ext cx="4608512" cy="365125"/>
          </a:xfrm>
        </p:spPr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Kubus 6" descr="Scientific research&#10;Application development&#10;&#10;">
            <a:extLst>
              <a:ext uri="{FF2B5EF4-FFF2-40B4-BE49-F238E27FC236}">
                <a16:creationId xmlns:a16="http://schemas.microsoft.com/office/drawing/2014/main" id="{206580E8-F3A6-E68F-DB81-678293560221}"/>
              </a:ext>
            </a:extLst>
          </p:cNvPr>
          <p:cNvSpPr/>
          <p:nvPr/>
        </p:nvSpPr>
        <p:spPr>
          <a:xfrm>
            <a:off x="1205768" y="1988842"/>
            <a:ext cx="3208261" cy="3994265"/>
          </a:xfrm>
          <a:prstGeom prst="cub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nl-BE" sz="1950" b="1" i="1" dirty="0">
                <a:solidFill>
                  <a:srgbClr val="0070C0"/>
                </a:solidFill>
                <a:latin typeface="Calibri"/>
              </a:rPr>
              <a:t>RESEARCH SUPPORT</a:t>
            </a: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sz="1650" b="1" i="1" dirty="0">
                <a:solidFill>
                  <a:srgbClr val="0070C0"/>
                </a:solidFill>
                <a:latin typeface="Calibri"/>
              </a:rPr>
              <a:t>Call management (</a:t>
            </a:r>
            <a:r>
              <a:rPr lang="nl-BE" sz="1650" b="1" i="1" dirty="0" err="1">
                <a:solidFill>
                  <a:srgbClr val="0070C0"/>
                </a:solidFill>
                <a:latin typeface="Calibri"/>
              </a:rPr>
              <a:t>definition</a:t>
            </a:r>
            <a:r>
              <a:rPr lang="nl-BE" sz="1650" b="1" i="1" dirty="0">
                <a:solidFill>
                  <a:srgbClr val="0070C0"/>
                </a:solidFill>
                <a:latin typeface="Calibri"/>
              </a:rPr>
              <a:t>, </a:t>
            </a:r>
            <a:r>
              <a:rPr lang="nl-BE" sz="1650" b="1" i="1" dirty="0" err="1">
                <a:solidFill>
                  <a:srgbClr val="0070C0"/>
                </a:solidFill>
                <a:latin typeface="Calibri"/>
              </a:rPr>
              <a:t>launch</a:t>
            </a:r>
            <a:r>
              <a:rPr lang="nl-BE" sz="1650" b="1" i="1" dirty="0">
                <a:solidFill>
                  <a:srgbClr val="0070C0"/>
                </a:solidFill>
                <a:latin typeface="Calibri"/>
              </a:rPr>
              <a:t>, </a:t>
            </a:r>
            <a:r>
              <a:rPr lang="nl-BE" sz="1650" b="1" i="1" dirty="0" err="1">
                <a:solidFill>
                  <a:srgbClr val="0070C0"/>
                </a:solidFill>
                <a:latin typeface="Calibri"/>
              </a:rPr>
              <a:t>evaluation</a:t>
            </a:r>
            <a:r>
              <a:rPr lang="nl-BE" sz="1650" b="1" i="1" dirty="0">
                <a:solidFill>
                  <a:srgbClr val="0070C0"/>
                </a:solidFill>
                <a:latin typeface="Calibri"/>
              </a:rPr>
              <a:t>, </a:t>
            </a:r>
            <a:r>
              <a:rPr lang="nl-BE" sz="1650" b="1" i="1" dirty="0" err="1">
                <a:solidFill>
                  <a:srgbClr val="0070C0"/>
                </a:solidFill>
                <a:latin typeface="Calibri"/>
              </a:rPr>
              <a:t>selection</a:t>
            </a:r>
            <a:r>
              <a:rPr lang="nl-BE" sz="1650" b="1" i="1" dirty="0">
                <a:solidFill>
                  <a:srgbClr val="0070C0"/>
                </a:solidFill>
                <a:latin typeface="Calibri"/>
              </a:rPr>
              <a:t>)</a:t>
            </a: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sz="1650" b="1" i="1" dirty="0">
                <a:solidFill>
                  <a:srgbClr val="0070C0"/>
                </a:solidFill>
                <a:latin typeface="Calibri"/>
              </a:rPr>
              <a:t>Project </a:t>
            </a:r>
            <a:r>
              <a:rPr lang="nl-BE" sz="1650" b="1" i="1" dirty="0" err="1">
                <a:solidFill>
                  <a:srgbClr val="0070C0"/>
                </a:solidFill>
                <a:latin typeface="Calibri"/>
              </a:rPr>
              <a:t>funding</a:t>
            </a:r>
            <a:endParaRPr lang="nl-BE" sz="1650" b="1" i="1" dirty="0">
              <a:solidFill>
                <a:srgbClr val="0070C0"/>
              </a:solidFill>
              <a:latin typeface="Calibri"/>
            </a:endParaRP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sz="1650" b="1" i="1" dirty="0">
                <a:solidFill>
                  <a:srgbClr val="0070C0"/>
                </a:solidFill>
                <a:latin typeface="Calibri"/>
              </a:rPr>
              <a:t>Project  </a:t>
            </a:r>
            <a:r>
              <a:rPr lang="nl-BE" sz="1650" b="1" i="1" dirty="0" err="1">
                <a:solidFill>
                  <a:srgbClr val="0070C0"/>
                </a:solidFill>
                <a:latin typeface="Calibri"/>
              </a:rPr>
              <a:t>supervision</a:t>
            </a:r>
            <a:endParaRPr lang="nl-BE" sz="1650" b="1" i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Kubus 9">
            <a:extLst>
              <a:ext uri="{FF2B5EF4-FFF2-40B4-BE49-F238E27FC236}">
                <a16:creationId xmlns:a16="http://schemas.microsoft.com/office/drawing/2014/main" id="{493E14F5-C31F-4D2C-E1F6-07BB9AB3C2BC}"/>
              </a:ext>
            </a:extLst>
          </p:cNvPr>
          <p:cNvSpPr/>
          <p:nvPr/>
        </p:nvSpPr>
        <p:spPr>
          <a:xfrm>
            <a:off x="4574018" y="1988840"/>
            <a:ext cx="3208261" cy="3994266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nl-BE" b="1" i="1" dirty="0">
                <a:solidFill>
                  <a:srgbClr val="03A158"/>
                </a:solidFill>
                <a:latin typeface="Calibri"/>
              </a:rPr>
              <a:t>VALORISATION AND SUPPORT</a:t>
            </a: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sz="1650" b="1" i="1" dirty="0">
                <a:solidFill>
                  <a:srgbClr val="00B050"/>
                </a:solidFill>
                <a:latin typeface="Calibri"/>
              </a:rPr>
              <a:t>Communication (website, </a:t>
            </a:r>
            <a:r>
              <a:rPr lang="nl-BE" sz="1650" b="1" i="1" dirty="0" err="1">
                <a:solidFill>
                  <a:srgbClr val="00B050"/>
                </a:solidFill>
                <a:latin typeface="Calibri"/>
              </a:rPr>
              <a:t>newsletter</a:t>
            </a:r>
            <a:r>
              <a:rPr lang="nl-BE" sz="1650" b="1" i="1" dirty="0">
                <a:solidFill>
                  <a:srgbClr val="00B050"/>
                </a:solidFill>
                <a:latin typeface="Calibri"/>
              </a:rPr>
              <a:t>, Twitter, …)</a:t>
            </a: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sz="1650" b="1" i="1" dirty="0">
                <a:solidFill>
                  <a:srgbClr val="00B050"/>
                </a:solidFill>
                <a:latin typeface="Calibri"/>
              </a:rPr>
              <a:t>Events</a:t>
            </a: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altLang="nl-BE" sz="1650" b="1" i="1" dirty="0">
                <a:solidFill>
                  <a:srgbClr val="00B050"/>
                </a:solidFill>
                <a:latin typeface="Calibri"/>
              </a:rPr>
              <a:t>Data </a:t>
            </a:r>
            <a:r>
              <a:rPr lang="nl-BE" altLang="nl-BE" sz="1650" b="1" i="1" dirty="0" err="1">
                <a:solidFill>
                  <a:srgbClr val="00B050"/>
                </a:solidFill>
                <a:latin typeface="Calibri"/>
              </a:rPr>
              <a:t>acquisition</a:t>
            </a:r>
            <a:endParaRPr lang="nl-BE" altLang="nl-BE" sz="1650" b="1" i="1" dirty="0">
              <a:solidFill>
                <a:srgbClr val="00B050"/>
              </a:solidFill>
              <a:latin typeface="Calibri"/>
            </a:endParaRP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altLang="nl-BE" sz="1650" b="1" i="1" dirty="0" err="1">
                <a:solidFill>
                  <a:srgbClr val="00B050"/>
                </a:solidFill>
                <a:latin typeface="Calibri"/>
              </a:rPr>
              <a:t>Toolbox</a:t>
            </a:r>
            <a:endParaRPr lang="nl-BE" altLang="nl-BE" sz="1650" b="1" i="1" dirty="0">
              <a:solidFill>
                <a:srgbClr val="00B050"/>
              </a:solidFill>
              <a:latin typeface="Calibri"/>
            </a:endParaRP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altLang="nl-BE" sz="1650" b="1" i="1" dirty="0">
                <a:solidFill>
                  <a:srgbClr val="00B050"/>
                </a:solidFill>
              </a:rPr>
              <a:t>Cal/val </a:t>
            </a:r>
            <a:r>
              <a:rPr lang="nl-BE" altLang="nl-BE" sz="1650" b="1" i="1" dirty="0" err="1">
                <a:solidFill>
                  <a:srgbClr val="00B050"/>
                </a:solidFill>
              </a:rPr>
              <a:t>activities</a:t>
            </a:r>
            <a:endParaRPr lang="nl-BE" altLang="nl-BE" sz="1650" b="1" i="1" dirty="0">
              <a:solidFill>
                <a:srgbClr val="00B050"/>
              </a:solidFill>
            </a:endParaRP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r>
              <a:rPr lang="nl-BE" altLang="nl-BE" sz="1650" b="1" i="1" dirty="0">
                <a:solidFill>
                  <a:srgbClr val="00B050"/>
                </a:solidFill>
                <a:latin typeface="Calibri"/>
              </a:rPr>
              <a:t>Training</a:t>
            </a:r>
          </a:p>
          <a:p>
            <a:pPr marL="132160" indent="-132160">
              <a:buFont typeface="Arial" panose="020B0604020202020204" pitchFamily="34" charset="0"/>
              <a:buChar char="•"/>
              <a:defRPr/>
            </a:pPr>
            <a:endParaRPr lang="nl-BE" sz="1950" b="1" i="1" dirty="0">
              <a:solidFill>
                <a:srgbClr val="03A15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6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150340"/>
            <a:ext cx="7488238" cy="647700"/>
          </a:xfrm>
        </p:spPr>
        <p:txBody>
          <a:bodyPr/>
          <a:lstStyle/>
          <a:p>
            <a:r>
              <a:rPr lang="nl-BE" dirty="0" err="1"/>
              <a:t>Programme</a:t>
            </a:r>
            <a:r>
              <a:rPr lang="nl-BE" dirty="0"/>
              <a:t> </a:t>
            </a:r>
            <a:r>
              <a:rPr lang="nl-BE" dirty="0" err="1"/>
              <a:t>objective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69" y="1037206"/>
            <a:ext cx="6768752" cy="1223342"/>
          </a:xfrm>
        </p:spPr>
        <p:txBody>
          <a:bodyPr>
            <a:normAutofit/>
          </a:bodyPr>
          <a:lstStyle/>
          <a:p>
            <a:pPr marL="447675" lvl="1" indent="-3556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Maintaining a Belgian </a:t>
            </a:r>
            <a:r>
              <a:rPr lang="en-US" sz="2400" b="1" i="1" dirty="0">
                <a:solidFill>
                  <a:srgbClr val="00B050"/>
                </a:solidFill>
              </a:rPr>
              <a:t>topnotch</a:t>
            </a:r>
            <a:r>
              <a:rPr lang="en-US" sz="2400" dirty="0"/>
              <a:t>, </a:t>
            </a:r>
            <a:r>
              <a:rPr lang="en-US" sz="2400" b="1" i="1" dirty="0">
                <a:solidFill>
                  <a:srgbClr val="00B0F0"/>
                </a:solidFill>
              </a:rPr>
              <a:t>dynamic</a:t>
            </a:r>
            <a:r>
              <a:rPr lang="en-US" sz="2400" dirty="0"/>
              <a:t> and </a:t>
            </a:r>
            <a:r>
              <a:rPr lang="en-US" sz="2400" b="1" i="1" dirty="0">
                <a:solidFill>
                  <a:srgbClr val="C00000"/>
                </a:solidFill>
              </a:rPr>
              <a:t>visible</a:t>
            </a:r>
            <a:r>
              <a:rPr lang="en-US" sz="2400" dirty="0"/>
              <a:t> remote sensing community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0398" y="6376990"/>
            <a:ext cx="4608512" cy="365125"/>
          </a:xfrm>
        </p:spPr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12" name="Tabel 7">
            <a:extLst>
              <a:ext uri="{FF2B5EF4-FFF2-40B4-BE49-F238E27FC236}">
                <a16:creationId xmlns:a16="http://schemas.microsoft.com/office/drawing/2014/main" id="{2C5B903E-77F3-87D5-CE46-DB3F35448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882034"/>
              </p:ext>
            </p:extLst>
          </p:nvPr>
        </p:nvGraphicFramePr>
        <p:xfrm>
          <a:off x="1352146" y="2604264"/>
          <a:ext cx="6957263" cy="164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7263">
                  <a:extLst>
                    <a:ext uri="{9D8B030D-6E8A-4147-A177-3AD203B41FA5}">
                      <a16:colId xmlns:a16="http://schemas.microsoft.com/office/drawing/2014/main" val="1767564586"/>
                    </a:ext>
                  </a:extLst>
                </a:gridCol>
              </a:tblGrid>
              <a:tr h="399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Subobjectives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12474"/>
                  </a:ext>
                </a:extLst>
              </a:tr>
              <a:tr h="384147">
                <a:tc>
                  <a:txBody>
                    <a:bodyPr/>
                    <a:lstStyle/>
                    <a:p>
                      <a:r>
                        <a:rPr lang="nl-NL" sz="2000" i="1" dirty="0" err="1">
                          <a:solidFill>
                            <a:srgbClr val="0070C0"/>
                          </a:solidFill>
                        </a:rPr>
                        <a:t>Facilitating</a:t>
                      </a:r>
                      <a:r>
                        <a:rPr lang="nl-NL" sz="2000" i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NL" sz="2000" i="1" dirty="0" err="1">
                          <a:solidFill>
                            <a:srgbClr val="0070C0"/>
                          </a:solidFill>
                        </a:rPr>
                        <a:t>quality</a:t>
                      </a:r>
                      <a:r>
                        <a:rPr lang="nl-NL" sz="2000" i="1" dirty="0">
                          <a:solidFill>
                            <a:srgbClr val="0070C0"/>
                          </a:solidFill>
                        </a:rPr>
                        <a:t> research</a:t>
                      </a:r>
                      <a:endParaRPr lang="nl-BE" sz="20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89206"/>
                  </a:ext>
                </a:extLst>
              </a:tr>
              <a:tr h="426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nl-BE" sz="20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nl-BE" sz="20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200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visibility</a:t>
                      </a:r>
                      <a:r>
                        <a:rPr lang="nl-BE" sz="20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BE" sz="200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Belgian</a:t>
                      </a:r>
                      <a:r>
                        <a:rPr lang="nl-BE" sz="20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RS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231891"/>
                  </a:ext>
                </a:extLst>
              </a:tr>
              <a:tr h="426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Support building a </a:t>
                      </a:r>
                      <a:r>
                        <a:rPr lang="nl-BE" sz="2000" i="1" kern="120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dynamic</a:t>
                      </a:r>
                      <a:r>
                        <a:rPr lang="nl-BE" sz="20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RS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36490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5D3B1F52-7068-1E4C-9556-AF15CFEF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50" y="1916832"/>
            <a:ext cx="3138698" cy="31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8F27A40C-16C6-E2ED-F2EA-DD1AB398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15" y="3699321"/>
            <a:ext cx="1865680" cy="18656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411" y="260648"/>
            <a:ext cx="7488238" cy="647700"/>
          </a:xfrm>
        </p:spPr>
        <p:txBody>
          <a:bodyPr/>
          <a:lstStyle/>
          <a:p>
            <a:r>
              <a:rPr lang="nl-NL" dirty="0"/>
              <a:t>R</a:t>
            </a:r>
            <a:r>
              <a:rPr lang="nl-BE" dirty="0" err="1"/>
              <a:t>esearch</a:t>
            </a:r>
            <a:r>
              <a:rPr lang="nl-BE" dirty="0"/>
              <a:t> </a:t>
            </a:r>
            <a:r>
              <a:rPr lang="nl-BE" dirty="0" err="1"/>
              <a:t>themes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04DB29-D7AA-9FFC-440D-2395887C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16" y="947475"/>
            <a:ext cx="1429852" cy="1429852"/>
          </a:xfrm>
          <a:prstGeom prst="rect">
            <a:avLst/>
          </a:prstGeom>
        </p:spPr>
      </p:pic>
      <p:sp>
        <p:nvSpPr>
          <p:cNvPr id="19" name="Pijl: vijfhoek 18">
            <a:extLst>
              <a:ext uri="{FF2B5EF4-FFF2-40B4-BE49-F238E27FC236}">
                <a16:creationId xmlns:a16="http://schemas.microsoft.com/office/drawing/2014/main" id="{C8E2150E-730F-F454-8BC4-77B2C8FE123C}"/>
              </a:ext>
            </a:extLst>
          </p:cNvPr>
          <p:cNvSpPr/>
          <p:nvPr/>
        </p:nvSpPr>
        <p:spPr>
          <a:xfrm>
            <a:off x="1190278" y="1057432"/>
            <a:ext cx="3672408" cy="1308139"/>
          </a:xfrm>
          <a:prstGeom prst="homePlat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Impact </a:t>
            </a:r>
            <a:r>
              <a:rPr lang="nl-BE" sz="2400" b="1" dirty="0" err="1">
                <a:solidFill>
                  <a:srgbClr val="FFFF00"/>
                </a:solidFill>
              </a:rPr>
              <a:t>Climate</a:t>
            </a:r>
            <a:r>
              <a:rPr lang="nl-BE" sz="2400" b="1" dirty="0">
                <a:solidFill>
                  <a:srgbClr val="FFFF00"/>
                </a:solidFill>
              </a:rPr>
              <a:t> change </a:t>
            </a:r>
            <a:r>
              <a:rPr lang="nl-BE" dirty="0">
                <a:solidFill>
                  <a:schemeClr val="bg1"/>
                </a:solidFill>
              </a:rPr>
              <a:t>on </a:t>
            </a:r>
            <a:r>
              <a:rPr lang="nl-BE" dirty="0" err="1">
                <a:solidFill>
                  <a:schemeClr val="bg1"/>
                </a:solidFill>
              </a:rPr>
              <a:t>terrestrial</a:t>
            </a:r>
            <a:r>
              <a:rPr lang="nl-BE" dirty="0">
                <a:solidFill>
                  <a:schemeClr val="bg1"/>
                </a:solidFill>
              </a:rPr>
              <a:t>/marine environments (data </a:t>
            </a:r>
            <a:r>
              <a:rPr lang="nl-BE" dirty="0" err="1">
                <a:solidFill>
                  <a:schemeClr val="bg1"/>
                </a:solidFill>
              </a:rPr>
              <a:t>exploitation</a:t>
            </a:r>
            <a:r>
              <a:rPr lang="nl-BE" dirty="0">
                <a:solidFill>
                  <a:schemeClr val="bg1"/>
                </a:solidFill>
              </a:rPr>
              <a:t>, monitoring, </a:t>
            </a:r>
            <a:r>
              <a:rPr lang="nl-BE" dirty="0" err="1">
                <a:solidFill>
                  <a:schemeClr val="bg1"/>
                </a:solidFill>
              </a:rPr>
              <a:t>modelling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mitigation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strategies</a:t>
            </a:r>
            <a:r>
              <a:rPr lang="nl-BE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nl-BE" dirty="0"/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B46968D3-AACB-535B-845D-6733047E356D}"/>
              </a:ext>
            </a:extLst>
          </p:cNvPr>
          <p:cNvSpPr/>
          <p:nvPr/>
        </p:nvSpPr>
        <p:spPr>
          <a:xfrm>
            <a:off x="2735796" y="2539383"/>
            <a:ext cx="3672408" cy="1306800"/>
          </a:xfrm>
          <a:prstGeom prst="homePlate">
            <a:avLst/>
          </a:prstGeom>
          <a:solidFill>
            <a:srgbClr val="FFCC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Advanced Monitoring and Assessment of </a:t>
            </a:r>
            <a:r>
              <a:rPr lang="en-US" sz="2400" b="1" dirty="0">
                <a:solidFill>
                  <a:srgbClr val="FF0000"/>
                </a:solidFill>
              </a:rPr>
              <a:t>Hazards</a:t>
            </a:r>
            <a:r>
              <a:rPr lang="nl-BE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nl-BE" sz="2200" dirty="0">
                <a:solidFill>
                  <a:srgbClr val="002060"/>
                </a:solidFill>
              </a:rPr>
              <a:t>(</a:t>
            </a:r>
            <a:r>
              <a:rPr lang="nl-BE" sz="2200" dirty="0" err="1">
                <a:solidFill>
                  <a:srgbClr val="002060"/>
                </a:solidFill>
              </a:rPr>
              <a:t>including</a:t>
            </a:r>
            <a:r>
              <a:rPr lang="nl-BE" sz="2200" dirty="0">
                <a:solidFill>
                  <a:srgbClr val="002060"/>
                </a:solidFill>
              </a:rPr>
              <a:t> </a:t>
            </a:r>
            <a:r>
              <a:rPr lang="nl-BE" sz="2200" dirty="0" err="1">
                <a:solidFill>
                  <a:srgbClr val="002060"/>
                </a:solidFill>
              </a:rPr>
              <a:t>pandemics</a:t>
            </a:r>
            <a:r>
              <a:rPr lang="nl-BE" sz="2200" dirty="0">
                <a:solidFill>
                  <a:srgbClr val="002060"/>
                </a:solidFill>
              </a:rPr>
              <a:t>)</a:t>
            </a:r>
            <a:endParaRPr lang="nl-BE" sz="220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F36D402-24EC-53AD-4A32-ECD1A735E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931" y="2288905"/>
            <a:ext cx="1775535" cy="1775535"/>
          </a:xfrm>
          <a:prstGeom prst="rect">
            <a:avLst/>
          </a:prstGeom>
        </p:spPr>
      </p:pic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251954C5-38AE-DCEB-0945-B47113F7CD09}"/>
              </a:ext>
            </a:extLst>
          </p:cNvPr>
          <p:cNvSpPr/>
          <p:nvPr/>
        </p:nvSpPr>
        <p:spPr>
          <a:xfrm>
            <a:off x="2735796" y="5435313"/>
            <a:ext cx="3672408" cy="1306800"/>
          </a:xfrm>
          <a:prstGeom prst="homePlat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/>
              <a:t>Geo-information for Sustainable and </a:t>
            </a:r>
            <a:r>
              <a:rPr lang="en-US" sz="2400" b="1" dirty="0">
                <a:solidFill>
                  <a:srgbClr val="00B050"/>
                </a:solidFill>
              </a:rPr>
              <a:t>Green Cities</a:t>
            </a:r>
          </a:p>
          <a:p>
            <a:pPr algn="ctr"/>
            <a:endParaRPr lang="nl-BE" dirty="0"/>
          </a:p>
        </p:txBody>
      </p:sp>
      <p:sp>
        <p:nvSpPr>
          <p:cNvPr id="23" name="Pijl: vijfhoek 22">
            <a:extLst>
              <a:ext uri="{FF2B5EF4-FFF2-40B4-BE49-F238E27FC236}">
                <a16:creationId xmlns:a16="http://schemas.microsoft.com/office/drawing/2014/main" id="{5481126A-07F2-962B-9911-567848433FE2}"/>
              </a:ext>
            </a:extLst>
          </p:cNvPr>
          <p:cNvSpPr/>
          <p:nvPr/>
        </p:nvSpPr>
        <p:spPr>
          <a:xfrm>
            <a:off x="1277464" y="3978094"/>
            <a:ext cx="3672408" cy="1308139"/>
          </a:xfrm>
          <a:prstGeom prst="homePlat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Monitoring </a:t>
            </a:r>
            <a:r>
              <a:rPr lang="nl-BE" sz="2400" b="1" dirty="0">
                <a:solidFill>
                  <a:srgbClr val="0070C0"/>
                </a:solidFill>
              </a:rPr>
              <a:t>Environment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for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improved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environmental</a:t>
            </a:r>
            <a:r>
              <a:rPr lang="nl-BE" sz="2000" dirty="0">
                <a:solidFill>
                  <a:schemeClr val="tx1"/>
                </a:solidFill>
              </a:rPr>
              <a:t> health </a:t>
            </a:r>
            <a:r>
              <a:rPr lang="nl-BE" sz="2000" dirty="0" err="1">
                <a:solidFill>
                  <a:schemeClr val="tx1"/>
                </a:solidFill>
              </a:rPr>
              <a:t>and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400" b="1" dirty="0" err="1">
                <a:solidFill>
                  <a:srgbClr val="0070C0"/>
                </a:solidFill>
              </a:rPr>
              <a:t>Biodiversity</a:t>
            </a:r>
            <a:endParaRPr lang="nl-BE" sz="2400" b="1" dirty="0">
              <a:solidFill>
                <a:srgbClr val="0070C0"/>
              </a:solidFill>
            </a:endParaRPr>
          </a:p>
          <a:p>
            <a:pPr algn="ctr"/>
            <a:endParaRPr lang="nl-BE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6F45A326-22E2-C73B-29F4-BD166CAA1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620" y="5098015"/>
            <a:ext cx="1740804" cy="1740804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B1448767-06DC-6F7C-4D67-F659CBA90ABB}"/>
              </a:ext>
            </a:extLst>
          </p:cNvPr>
          <p:cNvSpPr txBox="1"/>
          <p:nvPr/>
        </p:nvSpPr>
        <p:spPr>
          <a:xfrm>
            <a:off x="6768398" y="402954"/>
            <a:ext cx="2218450" cy="193899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400" b="1" i="1" dirty="0">
                <a:solidFill>
                  <a:schemeClr val="bg1"/>
                </a:solidFill>
              </a:rPr>
              <a:t>In line with European initiatives and Belgian priorities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411" y="260648"/>
            <a:ext cx="7488238" cy="647700"/>
          </a:xfrm>
        </p:spPr>
        <p:txBody>
          <a:bodyPr/>
          <a:lstStyle/>
          <a:p>
            <a:r>
              <a:rPr lang="nl-BE" dirty="0" err="1"/>
              <a:t>Programme</a:t>
            </a:r>
            <a:r>
              <a:rPr lang="nl-BE" dirty="0"/>
              <a:t> </a:t>
            </a:r>
            <a:r>
              <a:rPr lang="nl-BE" dirty="0" err="1"/>
              <a:t>priorities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125538"/>
            <a:ext cx="6335936" cy="53277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i="1" dirty="0">
                <a:solidFill>
                  <a:srgbClr val="00B050"/>
                </a:solidFill>
              </a:rPr>
              <a:t>Methodological priorities</a:t>
            </a:r>
          </a:p>
          <a:p>
            <a:pPr lvl="1">
              <a:spcAft>
                <a:spcPts val="0"/>
              </a:spcAft>
            </a:pPr>
            <a:r>
              <a:rPr lang="nl-BE" sz="2400" dirty="0"/>
              <a:t>AI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deep</a:t>
            </a:r>
            <a:r>
              <a:rPr lang="nl-BE" sz="2400" dirty="0"/>
              <a:t> </a:t>
            </a:r>
            <a:r>
              <a:rPr lang="nl-BE" sz="2400" dirty="0" err="1"/>
              <a:t>learning</a:t>
            </a:r>
            <a:endParaRPr lang="nl-BE" sz="2400" dirty="0"/>
          </a:p>
          <a:p>
            <a:pPr lvl="1">
              <a:spcAft>
                <a:spcPts val="0"/>
              </a:spcAft>
            </a:pPr>
            <a:r>
              <a:rPr lang="nl-BE" sz="2400" dirty="0"/>
              <a:t>Big data </a:t>
            </a:r>
            <a:r>
              <a:rPr lang="nl-BE" sz="2400" dirty="0" err="1"/>
              <a:t>exploitation</a:t>
            </a:r>
            <a:endParaRPr lang="nl-BE" sz="2400" dirty="0"/>
          </a:p>
          <a:p>
            <a:pPr lvl="1">
              <a:spcAft>
                <a:spcPts val="0"/>
              </a:spcAft>
            </a:pPr>
            <a:r>
              <a:rPr lang="nl-BE" sz="2400" dirty="0" err="1"/>
              <a:t>Use</a:t>
            </a:r>
            <a:r>
              <a:rPr lang="nl-BE" sz="2400" dirty="0"/>
              <a:t> of </a:t>
            </a:r>
            <a:r>
              <a:rPr lang="nl-BE" sz="2400" dirty="0" err="1"/>
              <a:t>multimission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multi-scale</a:t>
            </a:r>
            <a:r>
              <a:rPr lang="nl-BE" sz="2400" dirty="0"/>
              <a:t> data: </a:t>
            </a:r>
            <a:r>
              <a:rPr lang="nl-BE" sz="2400" dirty="0" err="1"/>
              <a:t>from</a:t>
            </a:r>
            <a:r>
              <a:rPr lang="nl-BE" sz="2400" dirty="0"/>
              <a:t> </a:t>
            </a:r>
            <a:r>
              <a:rPr lang="nl-BE" sz="2400" dirty="0" err="1"/>
              <a:t>space</a:t>
            </a:r>
            <a:r>
              <a:rPr lang="nl-BE" sz="2400" dirty="0"/>
              <a:t> over </a:t>
            </a:r>
            <a:r>
              <a:rPr lang="nl-BE" sz="2400" dirty="0" err="1"/>
              <a:t>airborne</a:t>
            </a:r>
            <a:r>
              <a:rPr lang="nl-BE" sz="2400" dirty="0"/>
              <a:t>  </a:t>
            </a:r>
            <a:r>
              <a:rPr lang="nl-BE" sz="2400" dirty="0" err="1"/>
              <a:t>to</a:t>
            </a:r>
            <a:r>
              <a:rPr lang="nl-BE" sz="2400" dirty="0"/>
              <a:t> close </a:t>
            </a:r>
            <a:r>
              <a:rPr lang="nl-BE" sz="2400" dirty="0" err="1"/>
              <a:t>sensing</a:t>
            </a:r>
            <a:endParaRPr lang="nl-BE" sz="2400" dirty="0">
              <a:highlight>
                <a:srgbClr val="FFFF00"/>
              </a:highlight>
            </a:endParaRPr>
          </a:p>
          <a:p>
            <a:pPr lvl="1">
              <a:spcAft>
                <a:spcPts val="0"/>
              </a:spcAft>
            </a:pPr>
            <a:endParaRPr lang="nl-BE" sz="2400" dirty="0"/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0B050"/>
                </a:solidFill>
              </a:rPr>
              <a:t>Sensor priorities in addition to Sentinel</a:t>
            </a:r>
          </a:p>
          <a:p>
            <a:pPr lvl="1">
              <a:spcAft>
                <a:spcPts val="0"/>
              </a:spcAft>
            </a:pPr>
            <a:r>
              <a:rPr lang="en-GB" sz="2400" dirty="0"/>
              <a:t>Thermal</a:t>
            </a:r>
          </a:p>
          <a:p>
            <a:pPr lvl="1">
              <a:spcAft>
                <a:spcPts val="0"/>
              </a:spcAft>
            </a:pPr>
            <a:r>
              <a:rPr lang="en-GB" sz="2400" dirty="0"/>
              <a:t>Hyperspectral</a:t>
            </a:r>
          </a:p>
          <a:p>
            <a:pPr lvl="1">
              <a:spcAft>
                <a:spcPts val="0"/>
              </a:spcAft>
            </a:pPr>
            <a:r>
              <a:rPr lang="en-GB" sz="2400" dirty="0"/>
              <a:t>LiDAR</a:t>
            </a:r>
          </a:p>
          <a:p>
            <a:pPr lvl="1">
              <a:spcAft>
                <a:spcPts val="0"/>
              </a:spcAft>
            </a:pPr>
            <a:endParaRPr lang="nl-BE" sz="2400" dirty="0"/>
          </a:p>
          <a:p>
            <a:pPr lvl="1">
              <a:spcAft>
                <a:spcPts val="0"/>
              </a:spcAft>
            </a:pPr>
            <a:endParaRPr lang="nl-BE" sz="2400" dirty="0"/>
          </a:p>
          <a:p>
            <a:pPr lvl="1">
              <a:spcAft>
                <a:spcPts val="0"/>
              </a:spcAft>
            </a:pPr>
            <a:endParaRPr lang="en-US" sz="2400" b="1" dirty="0">
              <a:solidFill>
                <a:srgbClr val="00B05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F85E93-BD75-54D2-95AB-80D92BC0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05" y="4113449"/>
            <a:ext cx="1656184" cy="16561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89C91BA-1243-5D9C-91CD-1E463CCC7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8369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6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1134C-2076-1074-4147-4A577A9EB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649" y="1532845"/>
            <a:ext cx="3636441" cy="63976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anchor="ctr"/>
          <a:lstStyle/>
          <a:p>
            <a:r>
              <a:rPr lang="en-US" dirty="0"/>
              <a:t>@ Project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E75A1-8119-012A-91BC-990F6858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6980" y="2174875"/>
            <a:ext cx="4040188" cy="4291458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access </a:t>
            </a: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data and publications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and non-traditional </a:t>
            </a:r>
            <a:r>
              <a:rPr lang="en-GB" sz="21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 of </a:t>
            </a:r>
            <a:r>
              <a:rPr lang="en-GB" sz="21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of </a:t>
            </a:r>
            <a:r>
              <a:rPr lang="en-GB" sz="21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career </a:t>
            </a:r>
            <a:r>
              <a:rPr lang="en-GB" sz="21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scientists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with </a:t>
            </a:r>
            <a:r>
              <a:rPr lang="en-GB" sz="21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STEREO projects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with </a:t>
            </a:r>
            <a:r>
              <a:rPr lang="en-GB" sz="2100" dirty="0">
                <a:highlight>
                  <a:srgbClr val="66FF3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TERRASCOPE</a:t>
            </a: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100" dirty="0">
                <a:highlight>
                  <a:srgbClr val="66FF3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Centre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E2385-C47C-6D44-A1AE-31E32C669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7367" y="1535113"/>
            <a:ext cx="3825885" cy="639762"/>
          </a:xfrm>
          <a:solidFill>
            <a:schemeClr val="accent6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@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level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73239-6F39-3971-DBBA-CA7A39E48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0091" y="2172607"/>
            <a:ext cx="4041775" cy="3951288"/>
          </a:xfrm>
        </p:spPr>
        <p:txBody>
          <a:bodyPr>
            <a:normAutofit fontScale="85000" lnSpcReduction="20000"/>
          </a:bodyPr>
          <a:lstStyle/>
          <a:p>
            <a:pPr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international collaboration 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of young career scientists and start-ups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Uptake by new users (new disciplines and non-space industries)</a:t>
            </a: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collaboration with TERRASCOPE and Climate </a:t>
            </a:r>
            <a:r>
              <a:rPr lang="en-GB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endParaRPr lang="en-GB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use of data from ALTIUS and NITROSAT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49D67-18A3-6713-1890-31E21ADE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4A2A0-7237-3A73-2918-B00C45E6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3975A-0D1E-0B74-4A50-2E3A5FAA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CAD8-7C85-45D3-BDCF-E865D1BAD331}" type="slidenum">
              <a:rPr lang="en-GB" smtClean="0"/>
              <a:t>7</a:t>
            </a:fld>
            <a:endParaRPr lang="en-GB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ED5A571-A27A-8E24-ED3B-86391C88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78" y="260648"/>
            <a:ext cx="7488238" cy="647700"/>
          </a:xfrm>
        </p:spPr>
        <p:txBody>
          <a:bodyPr/>
          <a:lstStyle/>
          <a:p>
            <a:r>
              <a:rPr lang="nl-BE" dirty="0" err="1"/>
              <a:t>Programme</a:t>
            </a:r>
            <a:r>
              <a:rPr lang="nl-BE" dirty="0"/>
              <a:t> </a:t>
            </a:r>
            <a:r>
              <a:rPr lang="nl-BE" dirty="0" err="1"/>
              <a:t>priorities</a:t>
            </a:r>
            <a:endParaRPr lang="nl-BE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7A91C67D-A22A-38D5-60B4-DB81DE191336}"/>
              </a:ext>
            </a:extLst>
          </p:cNvPr>
          <p:cNvSpPr txBox="1">
            <a:spLocks/>
          </p:cNvSpPr>
          <p:nvPr/>
        </p:nvSpPr>
        <p:spPr>
          <a:xfrm>
            <a:off x="1166192" y="921346"/>
            <a:ext cx="7488238" cy="53277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i="1" dirty="0">
                <a:solidFill>
                  <a:srgbClr val="00B050"/>
                </a:solidFill>
              </a:rPr>
              <a:t>Managerial priorities 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094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411" y="260648"/>
            <a:ext cx="7488238" cy="647700"/>
          </a:xfrm>
        </p:spPr>
        <p:txBody>
          <a:bodyPr/>
          <a:lstStyle/>
          <a:p>
            <a:r>
              <a:rPr lang="nl-NL" dirty="0"/>
              <a:t>F</a:t>
            </a:r>
            <a:r>
              <a:rPr lang="nl-BE" dirty="0" err="1"/>
              <a:t>unding</a:t>
            </a:r>
            <a:r>
              <a:rPr lang="nl-BE" dirty="0"/>
              <a:t> </a:t>
            </a:r>
            <a:r>
              <a:rPr lang="nl-BE" dirty="0" err="1"/>
              <a:t>beneficiaries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25538"/>
            <a:ext cx="5688806" cy="2303462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0"/>
              </a:spcAft>
            </a:pPr>
            <a:endParaRPr lang="nl-BE" sz="2400" dirty="0"/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GB" sz="2800" b="1" i="1" dirty="0">
                <a:solidFill>
                  <a:srgbClr val="00B050"/>
                </a:solidFill>
              </a:rPr>
              <a:t>Eligible for project funding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00619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Belgian organisations: </a:t>
            </a:r>
          </a:p>
          <a:p>
            <a:pPr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Universities, public and non-profit research institutions</a:t>
            </a:r>
          </a:p>
          <a:p>
            <a:pPr lvl="1">
              <a:spcAft>
                <a:spcPts val="0"/>
              </a:spcAft>
            </a:pPr>
            <a:endParaRPr lang="nl-BE" sz="2400" dirty="0"/>
          </a:p>
          <a:p>
            <a:pPr lvl="1">
              <a:spcAft>
                <a:spcPts val="0"/>
              </a:spcAft>
            </a:pPr>
            <a:endParaRPr lang="nl-BE" sz="2400" dirty="0"/>
          </a:p>
          <a:p>
            <a:pPr lvl="1">
              <a:spcAft>
                <a:spcPts val="0"/>
              </a:spcAft>
            </a:pPr>
            <a:endParaRPr lang="en-US" sz="2400" b="1" dirty="0">
              <a:solidFill>
                <a:srgbClr val="00B05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7095E-FD00-8638-3F0E-D6015431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66" y="1628800"/>
            <a:ext cx="1615504" cy="1615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A4B20-8A7B-ACB7-F72A-2B2F77AFE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89040"/>
            <a:ext cx="1642814" cy="16428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D8D6BC4-460A-5BD7-0DBC-D7A14228C8BB}"/>
              </a:ext>
            </a:extLst>
          </p:cNvPr>
          <p:cNvSpPr txBox="1">
            <a:spLocks/>
          </p:cNvSpPr>
          <p:nvPr/>
        </p:nvSpPr>
        <p:spPr>
          <a:xfrm>
            <a:off x="2699792" y="3222405"/>
            <a:ext cx="5688806" cy="1358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8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endParaRPr lang="nl-BE" sz="2400" dirty="0"/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619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9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Foreign organisations</a:t>
            </a:r>
          </a:p>
          <a:p>
            <a:pPr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200" dirty="0"/>
              <a:t>Universities, public and non-profit research institutions</a:t>
            </a:r>
          </a:p>
          <a:p>
            <a:pPr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200" dirty="0"/>
              <a:t>Max. 20 % of project budget on basis of fund matching</a:t>
            </a:r>
          </a:p>
          <a:p>
            <a:pPr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200" dirty="0"/>
              <a:t>Must make substantial scientific contribution to project</a:t>
            </a:r>
            <a:endParaRPr lang="en-GB" sz="7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GB" sz="2800" b="1" i="1" dirty="0">
              <a:solidFill>
                <a:srgbClr val="00B050"/>
              </a:solidFill>
            </a:endParaRPr>
          </a:p>
          <a:p>
            <a:pPr lvl="1">
              <a:spcAft>
                <a:spcPts val="0"/>
              </a:spcAft>
            </a:pPr>
            <a:endParaRPr lang="nl-BE" sz="2400" dirty="0"/>
          </a:p>
          <a:p>
            <a:pPr lvl="1">
              <a:spcAft>
                <a:spcPts val="0"/>
              </a:spcAft>
            </a:pPr>
            <a:endParaRPr lang="nl-BE" sz="2400" dirty="0"/>
          </a:p>
          <a:p>
            <a:pPr lvl="1">
              <a:spcAft>
                <a:spcPts val="0"/>
              </a:spcAft>
            </a:pPr>
            <a:endParaRPr lang="en-US" sz="2400" b="1" dirty="0">
              <a:solidFill>
                <a:srgbClr val="00B05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577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C81B5C60-A3B9-F4F2-2FED-18D110B6CB90}"/>
              </a:ext>
            </a:extLst>
          </p:cNvPr>
          <p:cNvSpPr/>
          <p:nvPr/>
        </p:nvSpPr>
        <p:spPr>
          <a:xfrm>
            <a:off x="1547665" y="2924944"/>
            <a:ext cx="6696744" cy="281386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EE08C91-8189-CD56-0A2A-576581B29E00}"/>
              </a:ext>
            </a:extLst>
          </p:cNvPr>
          <p:cNvSpPr/>
          <p:nvPr/>
        </p:nvSpPr>
        <p:spPr>
          <a:xfrm>
            <a:off x="1547666" y="1795652"/>
            <a:ext cx="3072747" cy="576064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5191A63-7F5D-2AB5-0AB7-CD4245545A60}"/>
              </a:ext>
            </a:extLst>
          </p:cNvPr>
          <p:cNvSpPr/>
          <p:nvPr/>
        </p:nvSpPr>
        <p:spPr>
          <a:xfrm>
            <a:off x="1547664" y="1119188"/>
            <a:ext cx="4104456" cy="57606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41959F-B7DB-4F54-9423-9D304179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Types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C069C0-FB87-4AAE-9C22-7FF5BEC2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119188"/>
            <a:ext cx="7488238" cy="50403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BE" dirty="0" err="1"/>
              <a:t>Thematic</a:t>
            </a:r>
            <a:r>
              <a:rPr lang="nl-BE" dirty="0"/>
              <a:t> </a:t>
            </a:r>
            <a:r>
              <a:rPr lang="nl-BE" dirty="0" err="1"/>
              <a:t>network</a:t>
            </a:r>
            <a:r>
              <a:rPr lang="nl-BE" dirty="0"/>
              <a:t> </a:t>
            </a:r>
            <a:r>
              <a:rPr lang="nl-BE" dirty="0" err="1"/>
              <a:t>projects</a:t>
            </a:r>
            <a:endParaRPr lang="nl-BE" dirty="0"/>
          </a:p>
          <a:p>
            <a:r>
              <a:rPr lang="nl-BE" dirty="0"/>
              <a:t>Exploration </a:t>
            </a:r>
            <a:r>
              <a:rPr lang="nl-BE" dirty="0" err="1"/>
              <a:t>projects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Early</a:t>
            </a:r>
            <a:r>
              <a:rPr lang="nl-BE" dirty="0"/>
              <a:t> </a:t>
            </a:r>
            <a:r>
              <a:rPr lang="nl-BE" dirty="0" err="1"/>
              <a:t>career</a:t>
            </a:r>
            <a:r>
              <a:rPr lang="nl-BE" dirty="0"/>
              <a:t> </a:t>
            </a:r>
            <a:r>
              <a:rPr lang="nl-BE" dirty="0" err="1"/>
              <a:t>scientist</a:t>
            </a:r>
            <a:r>
              <a:rPr lang="nl-BE" dirty="0"/>
              <a:t> </a:t>
            </a:r>
            <a:r>
              <a:rPr lang="nl-BE" dirty="0" err="1"/>
              <a:t>grants</a:t>
            </a:r>
            <a:endParaRPr lang="nl-BE" dirty="0"/>
          </a:p>
          <a:p>
            <a:r>
              <a:rPr lang="nl-BE" dirty="0"/>
              <a:t>Applications </a:t>
            </a:r>
            <a:r>
              <a:rPr lang="nl-BE" dirty="0" err="1"/>
              <a:t>projects</a:t>
            </a:r>
            <a:endParaRPr lang="nl-BE" dirty="0"/>
          </a:p>
          <a:p>
            <a:r>
              <a:rPr lang="nl-BE" dirty="0"/>
              <a:t>Shared </a:t>
            </a:r>
            <a:r>
              <a:rPr lang="nl-BE" dirty="0" err="1"/>
              <a:t>cost</a:t>
            </a:r>
            <a:r>
              <a:rPr lang="nl-BE" dirty="0"/>
              <a:t> </a:t>
            </a:r>
            <a:r>
              <a:rPr lang="nl-BE" dirty="0" err="1"/>
              <a:t>projects</a:t>
            </a:r>
            <a:endParaRPr lang="nl-BE" dirty="0"/>
          </a:p>
          <a:p>
            <a:r>
              <a:rPr lang="nl-BE" dirty="0" err="1"/>
              <a:t>Dissemination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support (DISSUP) </a:t>
            </a:r>
            <a:r>
              <a:rPr lang="nl-BE" dirty="0" err="1"/>
              <a:t>projects</a:t>
            </a:r>
            <a:endParaRPr lang="nl-BE" dirty="0"/>
          </a:p>
          <a:p>
            <a:r>
              <a:rPr lang="nl-BE" dirty="0"/>
              <a:t>Cal/val </a:t>
            </a:r>
            <a:r>
              <a:rPr lang="nl-BE" dirty="0" err="1"/>
              <a:t>activities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39C4A-C7FB-40A2-A7A1-C1E9014B89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/>
              <a:t>15/03/2023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370D1-0DDE-4218-98E2-46DB87D7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STEREO IV information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A2BED3-203A-4C72-8F00-D9234CDC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3E8FA-E6E9-45F2-AAC4-9512BDB14C4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A75060D-595E-DE82-2DD6-9F0B2A856D9B}"/>
              </a:ext>
            </a:extLst>
          </p:cNvPr>
          <p:cNvSpPr/>
          <p:nvPr/>
        </p:nvSpPr>
        <p:spPr>
          <a:xfrm>
            <a:off x="6660232" y="998006"/>
            <a:ext cx="1991859" cy="69724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Call 2023 and 2025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E4B0F6-E8BE-604C-09D2-DF96B39BA3A3}"/>
              </a:ext>
            </a:extLst>
          </p:cNvPr>
          <p:cNvSpPr/>
          <p:nvPr/>
        </p:nvSpPr>
        <p:spPr>
          <a:xfrm>
            <a:off x="5796136" y="1340768"/>
            <a:ext cx="720080" cy="2160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2D1E90A-0648-0928-A87A-31E62AFED23E}"/>
              </a:ext>
            </a:extLst>
          </p:cNvPr>
          <p:cNvSpPr/>
          <p:nvPr/>
        </p:nvSpPr>
        <p:spPr>
          <a:xfrm>
            <a:off x="5819731" y="1795650"/>
            <a:ext cx="2855959" cy="697245"/>
          </a:xfrm>
          <a:prstGeom prst="flowChartProcess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99"/>
                </a:solidFill>
              </a:rPr>
              <a:t>Call 2022, 2024 and 2026</a:t>
            </a:r>
            <a:endParaRPr lang="en-GB" sz="2400" b="1" dirty="0">
              <a:solidFill>
                <a:srgbClr val="FFFF99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D4DB3F-6FB3-5749-CA02-5205B9857EE9}"/>
              </a:ext>
            </a:extLst>
          </p:cNvPr>
          <p:cNvSpPr/>
          <p:nvPr/>
        </p:nvSpPr>
        <p:spPr>
          <a:xfrm>
            <a:off x="4788024" y="1975671"/>
            <a:ext cx="86409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FB8D2889-7C87-B46F-6637-7045E02F868E}"/>
              </a:ext>
            </a:extLst>
          </p:cNvPr>
          <p:cNvSpPr/>
          <p:nvPr/>
        </p:nvSpPr>
        <p:spPr>
          <a:xfrm>
            <a:off x="6264100" y="3861048"/>
            <a:ext cx="237644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Open call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9395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O 2">
      <a:dk1>
        <a:srgbClr val="002133"/>
      </a:dk1>
      <a:lt1>
        <a:srgbClr val="FFFFFF"/>
      </a:lt1>
      <a:dk2>
        <a:srgbClr val="03A158"/>
      </a:dk2>
      <a:lt2>
        <a:srgbClr val="FFFFFF"/>
      </a:lt2>
      <a:accent1>
        <a:srgbClr val="006195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3A158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1648</Words>
  <Application>Microsoft Office PowerPoint</Application>
  <PresentationFormat>On-screen Show (4:3)</PresentationFormat>
  <Paragraphs>349</Paragraphs>
  <Slides>25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Bariol Regular</vt:lpstr>
      <vt:lpstr>Calibri</vt:lpstr>
      <vt:lpstr>Calibri Light</vt:lpstr>
      <vt:lpstr>Symbol</vt:lpstr>
      <vt:lpstr>Verdana</vt:lpstr>
      <vt:lpstr>Wingdings</vt:lpstr>
      <vt:lpstr>Office Theme</vt:lpstr>
      <vt:lpstr>1_Office Theme</vt:lpstr>
      <vt:lpstr>The STEREO IV programme</vt:lpstr>
      <vt:lpstr>PowerPoint Presentation</vt:lpstr>
      <vt:lpstr>Programme structure</vt:lpstr>
      <vt:lpstr>Programme objective</vt:lpstr>
      <vt:lpstr>Research themes</vt:lpstr>
      <vt:lpstr>Programme priorities</vt:lpstr>
      <vt:lpstr>Programme priorities</vt:lpstr>
      <vt:lpstr>Funding beneficiaries</vt:lpstr>
      <vt:lpstr>Project Types</vt:lpstr>
      <vt:lpstr>Project Types - II</vt:lpstr>
      <vt:lpstr>Project Types - III</vt:lpstr>
      <vt:lpstr>Project Types -  IV</vt:lpstr>
      <vt:lpstr>Project Types - V</vt:lpstr>
      <vt:lpstr>Project Types - VI</vt:lpstr>
      <vt:lpstr>Project Types - VII</vt:lpstr>
      <vt:lpstr>Project Types -  VIII</vt:lpstr>
      <vt:lpstr>PowerPoint Presentation</vt:lpstr>
      <vt:lpstr>PowerPoint Presentation</vt:lpstr>
      <vt:lpstr>PowerPoint Presentation</vt:lpstr>
      <vt:lpstr>PowerPoint Presentation</vt:lpstr>
      <vt:lpstr>Webstory – some guidelines</vt:lpstr>
      <vt:lpstr>Calendar of calls </vt:lpstr>
      <vt:lpstr>Submission and Evaluation Procedure Fixed call proposals</vt:lpstr>
      <vt:lpstr>Submission and Evaluation Procedure Open call proposals</vt:lpstr>
      <vt:lpstr>Evaluation criteria*</vt:lpstr>
    </vt:vector>
  </TitlesOfParts>
  <Company>BELSPO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ROTTIERS Pieter</dc:creator>
  <cp:lastModifiedBy>VANDENABEELE Joost</cp:lastModifiedBy>
  <cp:revision>209</cp:revision>
  <dcterms:created xsi:type="dcterms:W3CDTF">2021-02-23T11:55:43Z</dcterms:created>
  <dcterms:modified xsi:type="dcterms:W3CDTF">2023-03-15T10:59:05Z</dcterms:modified>
</cp:coreProperties>
</file>